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463" r:id="rId3"/>
    <p:sldId id="257" r:id="rId4"/>
    <p:sldId id="425" r:id="rId5"/>
    <p:sldId id="427" r:id="rId6"/>
    <p:sldId id="372" r:id="rId7"/>
    <p:sldId id="373" r:id="rId8"/>
    <p:sldId id="375" r:id="rId9"/>
    <p:sldId id="376" r:id="rId10"/>
    <p:sldId id="377" r:id="rId11"/>
    <p:sldId id="378" r:id="rId12"/>
    <p:sldId id="379" r:id="rId13"/>
    <p:sldId id="384" r:id="rId14"/>
    <p:sldId id="428" r:id="rId15"/>
    <p:sldId id="429" r:id="rId16"/>
    <p:sldId id="430" r:id="rId17"/>
    <p:sldId id="431" r:id="rId18"/>
    <p:sldId id="432" r:id="rId19"/>
    <p:sldId id="433" r:id="rId20"/>
    <p:sldId id="380" r:id="rId21"/>
    <p:sldId id="381" r:id="rId22"/>
    <p:sldId id="382" r:id="rId23"/>
    <p:sldId id="383" r:id="rId24"/>
    <p:sldId id="385" r:id="rId25"/>
    <p:sldId id="386" r:id="rId26"/>
    <p:sldId id="387" r:id="rId27"/>
    <p:sldId id="388" r:id="rId28"/>
    <p:sldId id="389" r:id="rId29"/>
    <p:sldId id="394" r:id="rId30"/>
    <p:sldId id="396" r:id="rId31"/>
    <p:sldId id="435" r:id="rId32"/>
    <p:sldId id="406" r:id="rId33"/>
    <p:sldId id="407" r:id="rId34"/>
    <p:sldId id="434" r:id="rId35"/>
    <p:sldId id="436" r:id="rId36"/>
    <p:sldId id="437" r:id="rId37"/>
    <p:sldId id="438" r:id="rId38"/>
    <p:sldId id="439" r:id="rId39"/>
    <p:sldId id="440" r:id="rId40"/>
    <p:sldId id="444" r:id="rId41"/>
    <p:sldId id="441" r:id="rId42"/>
    <p:sldId id="442" r:id="rId43"/>
    <p:sldId id="408" r:id="rId44"/>
    <p:sldId id="409" r:id="rId45"/>
    <p:sldId id="410" r:id="rId46"/>
    <p:sldId id="443" r:id="rId47"/>
    <p:sldId id="447" r:id="rId48"/>
    <p:sldId id="448" r:id="rId49"/>
    <p:sldId id="449" r:id="rId50"/>
    <p:sldId id="450" r:id="rId51"/>
    <p:sldId id="451" r:id="rId52"/>
    <p:sldId id="452" r:id="rId53"/>
    <p:sldId id="453" r:id="rId54"/>
    <p:sldId id="454" r:id="rId55"/>
    <p:sldId id="445" r:id="rId56"/>
    <p:sldId id="446" r:id="rId57"/>
    <p:sldId id="456" r:id="rId58"/>
    <p:sldId id="457" r:id="rId59"/>
    <p:sldId id="458" r:id="rId60"/>
    <p:sldId id="460" r:id="rId61"/>
    <p:sldId id="459" r:id="rId62"/>
    <p:sldId id="311" r:id="rId63"/>
    <p:sldId id="270" r:id="rId64"/>
    <p:sldId id="272" r:id="rId65"/>
    <p:sldId id="312" r:id="rId66"/>
    <p:sldId id="313" r:id="rId67"/>
    <p:sldId id="314" r:id="rId68"/>
    <p:sldId id="316" r:id="rId69"/>
    <p:sldId id="285" r:id="rId70"/>
    <p:sldId id="315" r:id="rId71"/>
    <p:sldId id="286" r:id="rId72"/>
    <p:sldId id="317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455" r:id="rId82"/>
    <p:sldId id="461" r:id="rId83"/>
    <p:sldId id="462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 varScale="1">
        <p:scale>
          <a:sx n="102" d="100"/>
          <a:sy n="102" d="100"/>
        </p:scale>
        <p:origin x="944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ABAB Example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4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10">
                  <c:v>5</c:v>
                </c:pt>
                <c:pt idx="11">
                  <c:v>4</c:v>
                </c:pt>
                <c:pt idx="12">
                  <c:v>6</c:v>
                </c:pt>
                <c:pt idx="13">
                  <c:v>4</c:v>
                </c:pt>
                <c:pt idx="14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CBF-A446-805B-4AC3BBD3B0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Treatement</c:v>
                </c:pt>
              </c:strCache>
            </c:strRef>
          </c:tx>
          <c:spPr>
            <a:ln w="19050" cap="rnd">
              <a:solidFill>
                <a:sysClr val="windowText" lastClr="000000"/>
              </a:solidFill>
              <a:round/>
            </a:ln>
            <a:effectLst/>
          </c:spPr>
          <c:marker>
            <c:symbol val="diamond"/>
            <c:size val="5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xVal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0</c:v>
                </c:pt>
                <c:pt idx="9">
                  <c:v>1</c:v>
                </c:pt>
                <c:pt idx="15">
                  <c:v>1</c:v>
                </c:pt>
                <c:pt idx="16">
                  <c:v>2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CBF-A446-805B-4AC3BBD3B0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1867488"/>
        <c:axId val="161867880"/>
      </c:scatterChart>
      <c:valAx>
        <c:axId val="161867488"/>
        <c:scaling>
          <c:orientation val="minMax"/>
          <c:max val="2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Sessions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67880"/>
        <c:crosses val="autoZero"/>
        <c:crossBetween val="midCat"/>
      </c:valAx>
      <c:valAx>
        <c:axId val="16186788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Tantrums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8674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36785-69A8-284E-9E20-882981FC9B38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76753-606A-7E45-81FF-B954F145A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50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Cooper, J. O., Heron, T. E., &amp;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Heward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W. L. (2007).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Applied behavioral analysis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(2nd edition). Upper Saddle River, NJ: Pearson Education, Inc.</a:t>
            </a:r>
          </a:p>
          <a:p>
            <a:br>
              <a:rPr lang="en-US" dirty="0"/>
            </a:br>
            <a:r>
              <a:rPr lang="en-US" dirty="0"/>
              <a:t>Available: https://qcpages.qc.cuny.edu/~dfienup/multiplebaselineinfo.html </a:t>
            </a:r>
          </a:p>
          <a:p>
            <a:endParaRPr lang="en-US" dirty="0"/>
          </a:p>
          <a:p>
            <a:r>
              <a:rPr lang="en-US" dirty="0"/>
              <a:t>Note the tutorial for creating your own graphs (next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49B88-C793-41F8-9EA0-1766465DAF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1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43,200</a:t>
            </a:r>
            <a:r>
              <a:rPr lang="en-US" baseline="0" dirty="0"/>
              <a:t> i.e.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66.24% </a:t>
            </a:r>
            <a:r>
              <a:rPr lang="en-US" baseline="0" dirty="0"/>
              <a:t>contained 0 in both Cis.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F646-CAEB-4857-BA18-1395B29CA29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81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RCTs</a:t>
            </a:r>
            <a:r>
              <a:rPr lang="en-US" baseline="0" dirty="0"/>
              <a:t> are preferred by funding agencies, statisticians, journal editors, policymakers – because it makes a good case for causality. But are they really THE BEST procedure for establishing causality? I am going to begin with some medical examples because this will help me drive home the point more easily.</a:t>
            </a:r>
          </a:p>
          <a:p>
            <a:r>
              <a:rPr lang="en-US" baseline="0" dirty="0"/>
              <a:t>I will begin with a quote in Nature by Nicholas </a:t>
            </a:r>
            <a:r>
              <a:rPr lang="en-US" baseline="0" dirty="0" err="1"/>
              <a:t>Schork</a:t>
            </a:r>
            <a:r>
              <a:rPr lang="en-US" baseline="0" dirty="0"/>
              <a:t>:  “</a:t>
            </a:r>
            <a:r>
              <a:rPr lang="en-US" dirty="0"/>
              <a:t>Every day, millions of people are taking medications that will not help them. In the</a:t>
            </a:r>
            <a:r>
              <a:rPr lang="en-US" baseline="0" dirty="0"/>
              <a:t> US alone the top ten highest grossing drugs help between 1 in 25 to 1 in 4 people who take them. “ In fact several drugs only benefit 1 in 50 people while also causing side effects in others.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F646-CAEB-4857-BA18-1395B29CA29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64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chart that shows how many people are really helped by the medicine they take (blue)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F646-CAEB-4857-BA18-1395B29CA29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423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F646-CAEB-4857-BA18-1395B29CA29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05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F646-CAEB-4857-BA18-1395B29CA29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83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 – hypothetical repetitions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F646-CAEB-4857-BA18-1395B29CA29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03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objective procedure for dealing with a latent feature of the data: the actual point at which the trajectory of observations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F646-CAEB-4857-BA18-1395B29CA29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F646-CAEB-4857-BA18-1395B29CA29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69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78F646-CAEB-4857-BA18-1395B29CA29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2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5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6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1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9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30A1CF-E9F1-D795-8E32-480E7816DE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536" b="1019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F89E0-7EA9-3CFB-16ED-6093FE4EF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B277C-AAEC-8282-5B05-EA5B0916D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63E40-F4F2-2109-72BD-52A7AE04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BC213-4601-DD93-C4AD-3E77DE32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FFE65-C086-B384-B4A9-6F6A0227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02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BE0B34-25E2-F0AF-552F-E2717369D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23ACA-42F6-ECF7-0DEC-215F110E3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31BE9-8B4E-9A2D-A78E-3EC24364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047FC-97AE-0111-B226-7528FAAD8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0969E-0E7D-7587-8155-C470550D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61EBC-2751-3DBC-6B17-38F42A404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823CB-9DCC-CF4B-E9C5-30CDF316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64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4B641C-F564-8D63-97F8-BD44DCFD0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37207-5F2F-1B71-FB05-D45289D4AB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88C37F-82A1-296C-03C6-F4E96BABD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FC9DB-B413-4E9B-8537-702727605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84844-F5D7-6A71-FD32-2C7A78F53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B4692-A3E8-F697-82B2-40D5ADF2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AA72A-6DBB-324E-283F-B98A31FE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6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A1A51D-2089-28C9-7F0F-16B5B27FD9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D97FD-07DC-003E-DC86-71F056F52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74984F-5AD5-FAFC-5CB5-1C14B3E6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BA6C0-6C82-DABE-9017-6771009FD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9AB32-D2B7-7019-91D5-95C52EBF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FAA79-3AD5-8A21-C452-12CDE2E2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C1884-41FB-B3B9-ED86-341D06C0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8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9B848-6E95-BC1B-9930-369C227E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D9A27-55F5-7664-3ABA-4F8FF1BA3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0356B-E145-09E7-6B69-738E9B1B2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9A781-38E2-08BA-6AD9-C5BF9288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A3252-E51E-5881-5247-1DD522AF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7B836-18F8-5FC9-A54B-A402BA24D7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6F5D7E-DF72-2DC3-90B3-5142A453D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30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4E313E-F786-3623-312C-1FA743D77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22C655-FFDD-611E-11F6-3BB9107E1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B91EB-C0DC-57EF-8115-EBF55B18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F43D5-18F1-78EB-E6BF-8FDFDF35B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9DCAB-E97A-D454-F123-87A079C7A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C9689-D4AB-5C5D-9066-60710409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1ACCB-139C-593D-1AC0-8AD4237CB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66738-B71D-D88A-C3CB-80A877746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9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617B9F-5C99-2B9A-FF65-D2446C499C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A0DF73-E1A0-7822-C8E7-7DF99DB236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0AC2D3-B876-A839-539D-849354970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D45CD-DD51-3C10-0035-CD24D895E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A8E06-1435-DFE7-0F8E-81CFA5CB6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630E8-5A38-7004-F1C1-21C510F50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4126-11D3-EEA1-4894-A6AE14DC2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465306-323A-D1E1-5215-1B95A471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3F9B4F-4D74-B1A2-B21E-4209359B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F9C64-5C9F-E998-F76A-4D1F0C6B7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7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2FB998-F478-2755-843C-88368660E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B1CF8-8ABB-BF48-ABE8-64F37E484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5168E-5FB3-DBB3-948C-3CBD3DF72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E86EF-F5A2-1D46-6927-6C07876D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F5F6B-6290-F03E-EEA8-BCB75034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8D466-B29A-8F76-F342-87E2FF3A1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6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E5812E-B71A-5295-6525-B6252EE2A1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06D06-3E55-2634-7976-FD993C50A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95894-8CEA-435A-035D-459BAD903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7C9CE-9A9B-09CE-34F6-02AAE914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F3E78-7645-23BF-FBBD-D066A70D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1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E9ABEF-CF61-743F-A4EE-2CB58055FA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7D19C-0FCA-7275-B72C-E43ABE084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2BDC9-EE21-C20C-77D9-6F67556F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A42D6-FAC6-800A-ED3F-EA96E61DD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73899-D6FA-58AB-62D0-9069F9BC6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ABBC6-4E21-F8EB-3188-46D00AE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B9ED2-F13B-384E-D903-A8B5250B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8CACF-2E79-BA7D-A769-6338BFF2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10F96D-10BD-868D-D7C9-E4F3E740A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058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914961-6454-625B-0B1D-2915507C3D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 trans="100000"/>
                    </a14:imgEffect>
                  </a14:imgLayer>
                </a14:imgProps>
              </a:ext>
            </a:extLst>
          </a:blip>
          <a:srcRect t="5536" b="10194"/>
          <a:stretch/>
        </p:blipFill>
        <p:spPr>
          <a:xfrm>
            <a:off x="-3046" y="5835152"/>
            <a:ext cx="12195046" cy="1022848"/>
          </a:xfrm>
          <a:prstGeom prst="rect">
            <a:avLst/>
          </a:prstGeom>
          <a:effectLst>
            <a:outerShdw blurRad="1270000" dist="2297294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7AF3B-0A92-E10B-7F75-A01CB6C6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7BD838-A9C5-37FA-5072-72C0E9C4DE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53F42-4708-B04B-4B46-6FC497EAA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52251-B676-DC05-7619-A4303782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68A87-F079-B914-37C1-34FFADDF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B0C25-595C-D560-A7A4-B528C39FA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78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BB601-B87A-3745-0A9F-89E5279F6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C5653-CE82-B32D-26AF-0465B2352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D98E1-1D30-8C75-CE8C-0741D09B1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160A7-3F4A-6A4B-80DF-6D1EB8617C1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9EE31-36EF-EE7B-300F-1F1DE2797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77F2E-0D69-86E3-ABF4-83748F54C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621CE-22F6-A54E-B3F8-1214C9580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nglecaseresearch.org/" TargetMode="External"/><Relationship Id="rId2" Type="http://schemas.openxmlformats.org/officeDocument/2006/relationships/hyperlink" Target="https://files.eric.ed.gov/fulltext/ED56299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epusto.com/what-is-tau-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thiba-stat/Multiple-Unknown-Changepoints-Mode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thiba-stat/Small-is-beautifu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thiba-stat/BUCP/blob/master/BUCP-Github.R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flag&#10;&#10;Description automatically generated with low confidence">
            <a:extLst>
              <a:ext uri="{FF2B5EF4-FFF2-40B4-BE49-F238E27FC236}">
                <a16:creationId xmlns:a16="http://schemas.microsoft.com/office/drawing/2014/main" id="{DC825881-3ED1-55FC-871C-83A18C444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6" b="1019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E9EC1-FAEE-8CAD-E3F7-B8F3654A9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When you go small, go Bayes!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004F-2DC9-9177-6DE1-25250FCE3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Prathiba Natesan Batley</a:t>
            </a:r>
          </a:p>
          <a:p>
            <a:r>
              <a:rPr lang="en-US">
                <a:solidFill>
                  <a:srgbClr val="FFFFFF"/>
                </a:solidFill>
              </a:rPr>
              <a:t>Professor</a:t>
            </a:r>
          </a:p>
        </p:txBody>
      </p:sp>
    </p:spTree>
    <p:extLst>
      <p:ext uri="{BB962C8B-B14F-4D97-AF65-F5344CB8AC3E}">
        <p14:creationId xmlns:p14="http://schemas.microsoft.com/office/powerpoint/2010/main" val="285502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Visual Analysis of SCDs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immediacy, consistency across phases, level, trend, and variability</a:t>
            </a:r>
          </a:p>
          <a:p>
            <a:r>
              <a:rPr lang="en-US" dirty="0"/>
              <a:t>Difficult to measure the </a:t>
            </a:r>
            <a:r>
              <a:rPr lang="en-US" i="1" dirty="0"/>
              <a:t>magnitude </a:t>
            </a:r>
            <a:r>
              <a:rPr lang="en-US" dirty="0"/>
              <a:t>of the effect</a:t>
            </a:r>
          </a:p>
          <a:p>
            <a:r>
              <a:rPr lang="en-US" dirty="0"/>
              <a:t>Reliability across visual analysts?</a:t>
            </a:r>
          </a:p>
          <a:p>
            <a:r>
              <a:rPr lang="en-US" dirty="0"/>
              <a:t>Autocorrelation - confounds</a:t>
            </a:r>
          </a:p>
          <a:p>
            <a:r>
              <a:rPr lang="en-US" dirty="0"/>
              <a:t>Stable baseline consensus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47860" t="32692" r="15626" b="30065"/>
          <a:stretch/>
        </p:blipFill>
        <p:spPr>
          <a:xfrm>
            <a:off x="5987200" y="2259807"/>
            <a:ext cx="4296673" cy="24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23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in SCDs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Percent non-overlap</a:t>
            </a:r>
          </a:p>
          <a:p>
            <a:r>
              <a:rPr lang="en-US" dirty="0"/>
              <a:t>Improvement rate difference</a:t>
            </a:r>
          </a:p>
          <a:p>
            <a:r>
              <a:rPr lang="en-US" dirty="0"/>
              <a:t>Regression – MLM (recent)</a:t>
            </a:r>
          </a:p>
          <a:p>
            <a:r>
              <a:rPr lang="en-US" dirty="0"/>
              <a:t>Effect sizes and SCEDs</a:t>
            </a:r>
          </a:p>
          <a:p>
            <a:pPr lvl="1"/>
            <a:r>
              <a:rPr lang="en-US" dirty="0">
                <a:hlinkClick r:id="rId2"/>
              </a:rPr>
              <a:t>https://files.eric.ed.gov/fulltext/ED562991.pdf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http://www.singlecaseresearch.org/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https://www.jepusto.com/what-is-tau-u/</a:t>
            </a:r>
            <a:r>
              <a:rPr lang="en-US" dirty="0"/>
              <a:t> </a:t>
            </a:r>
          </a:p>
          <a:p>
            <a:r>
              <a:rPr lang="en-US" dirty="0"/>
              <a:t>Bayesian (recent)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8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Statistical Analysis of SCDs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 data (4-6 data points per phase) </a:t>
            </a:r>
          </a:p>
          <a:p>
            <a:r>
              <a:rPr lang="en-US" dirty="0"/>
              <a:t>Large Standard Errors</a:t>
            </a:r>
          </a:p>
          <a:p>
            <a:r>
              <a:rPr lang="en-US" dirty="0"/>
              <a:t>Autocorrelation </a:t>
            </a:r>
          </a:p>
          <a:p>
            <a:pPr lvl="1"/>
            <a:r>
              <a:rPr lang="en-US" dirty="0"/>
              <a:t>Violation of assumptions (</a:t>
            </a:r>
            <a:r>
              <a:rPr lang="el-GR" dirty="0"/>
              <a:t>α</a:t>
            </a:r>
            <a:r>
              <a:rPr lang="en-US" dirty="0"/>
              <a:t>, </a:t>
            </a:r>
            <a:r>
              <a:rPr lang="el-GR" dirty="0"/>
              <a:t>β↑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Difficult to model → ML</a:t>
            </a:r>
          </a:p>
          <a:p>
            <a:r>
              <a:rPr lang="en-US" dirty="0"/>
              <a:t>Distributional concerns</a:t>
            </a:r>
          </a:p>
          <a:p>
            <a:r>
              <a:rPr lang="en-US" dirty="0"/>
              <a:t>Meta-analysis – standardized effect sizes</a:t>
            </a:r>
          </a:p>
        </p:txBody>
      </p:sp>
      <p:sp>
        <p:nvSpPr>
          <p:cNvPr id="9" name="Curved Right Arrow 8"/>
          <p:cNvSpPr/>
          <p:nvPr/>
        </p:nvSpPr>
        <p:spPr>
          <a:xfrm flipH="1" flipV="1">
            <a:off x="6096000" y="2087278"/>
            <a:ext cx="974078" cy="2030808"/>
          </a:xfrm>
          <a:prstGeom prst="curvedRightArrow">
            <a:avLst>
              <a:gd name="adj1" fmla="val 18920"/>
              <a:gd name="adj2" fmla="val 57881"/>
              <a:gd name="adj3" fmla="val 25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56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Why Bayesian?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sz="2700" dirty="0"/>
                  <a:t>Small sample</a:t>
                </a:r>
              </a:p>
              <a:p>
                <a:r>
                  <a:rPr lang="en-US" sz="2700" dirty="0"/>
                  <a:t>Posterior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𝑑𝑎𝑡𝑎</m:t>
                    </m:r>
                    <m:r>
                      <a:rPr lang="en-US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700" dirty="0"/>
              </a:p>
              <a:p>
                <a:r>
                  <a:rPr lang="en-US" sz="2700" dirty="0"/>
                  <a:t>Credibility interval</a:t>
                </a:r>
              </a:p>
              <a:p>
                <a:pPr lvl="1"/>
                <a:r>
                  <a:rPr lang="en-US" dirty="0"/>
                  <a:t>Shape =&gt; probabilities</a:t>
                </a:r>
              </a:p>
              <a:p>
                <a:pPr lvl="1"/>
                <a:r>
                  <a:rPr lang="en-US" dirty="0"/>
                  <a:t>Replication </a:t>
                </a:r>
              </a:p>
              <a:p>
                <a:endParaRPr lang="en-US" sz="27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Flexible modeling</a:t>
            </a:r>
          </a:p>
          <a:p>
            <a:r>
              <a:rPr lang="en-US" sz="2700" dirty="0"/>
              <a:t>Autocorrelation</a:t>
            </a:r>
          </a:p>
          <a:p>
            <a:r>
              <a:rPr lang="en-US" sz="2700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87909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4C50-A608-6D29-8E83-D6F4B3DCE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WWC Standards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3A6F5-D006-B4EB-1E7B-74B5EE7EC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55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67BC-C5A9-1770-795E-0C0DFA69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DA18C-E70D-12F7-DDEF-13643590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demonstrations of experimental effect</a:t>
            </a:r>
          </a:p>
          <a:p>
            <a:pPr lvl="1"/>
            <a:r>
              <a:rPr lang="en-US" dirty="0"/>
              <a:t>Across cases</a:t>
            </a:r>
          </a:p>
          <a:p>
            <a:pPr lvl="1"/>
            <a:r>
              <a:rPr lang="en-US" dirty="0"/>
              <a:t>Across phases</a:t>
            </a:r>
          </a:p>
          <a:p>
            <a:r>
              <a:rPr lang="en-US" dirty="0"/>
              <a:t>Level – mean score of the data within a phase</a:t>
            </a:r>
          </a:p>
          <a:p>
            <a:r>
              <a:rPr lang="en-US" dirty="0"/>
              <a:t>Trend – slope of the best fitting line for data within a phase</a:t>
            </a:r>
          </a:p>
          <a:p>
            <a:r>
              <a:rPr lang="en-US" dirty="0"/>
              <a:t>Variability – fluctuation of data within a phase</a:t>
            </a:r>
          </a:p>
          <a:p>
            <a:r>
              <a:rPr lang="en-US" dirty="0"/>
              <a:t>Effect size</a:t>
            </a:r>
          </a:p>
          <a:p>
            <a:r>
              <a:rPr lang="en-US" dirty="0"/>
              <a:t>Immediacy – immediate treatment effect when introduced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67BC-C5A9-1770-795E-0C0DFA69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DA18C-E70D-12F7-DDEF-13643590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consistency of level, trend, variability within phase</a:t>
            </a:r>
          </a:p>
          <a:p>
            <a:r>
              <a:rPr lang="en-US" dirty="0"/>
              <a:t>Document immediacy, effect size, consistency of data across phases</a:t>
            </a:r>
          </a:p>
          <a:p>
            <a:pPr lvl="1"/>
            <a:r>
              <a:rPr lang="en-US" dirty="0"/>
              <a:t>Proportion overlap vs other effect sizes</a:t>
            </a:r>
          </a:p>
          <a:p>
            <a:pPr lvl="1"/>
            <a:r>
              <a:rPr lang="en-US" dirty="0"/>
              <a:t>Strong and moderate evidence – effect size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ED8DC9A-767B-9EE8-3C34-4872F1860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12" b="24628"/>
          <a:stretch/>
        </p:blipFill>
        <p:spPr>
          <a:xfrm>
            <a:off x="1534982" y="3771900"/>
            <a:ext cx="9122036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4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67BC-C5A9-1770-795E-0C0DFA69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DA18C-E70D-12F7-DDEF-13643590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Immediacy</a:t>
            </a:r>
          </a:p>
          <a:p>
            <a:pPr lvl="1"/>
            <a:r>
              <a:rPr lang="en-US" dirty="0"/>
              <a:t>Visual analysis: </a:t>
            </a:r>
            <a:r>
              <a:rPr lang="en-US" dirty="0">
                <a:effectLst/>
              </a:rPr>
              <a:t>change in level between the last three data points in one phase and the first three data points of the next. </a:t>
            </a:r>
            <a:endParaRPr lang="en-US" dirty="0"/>
          </a:p>
          <a:p>
            <a:pPr lvl="1"/>
            <a:r>
              <a:rPr lang="en-US" dirty="0"/>
              <a:t>More rapid effect – more convincing that the outcome measure changed due to manipulation of the condition</a:t>
            </a:r>
          </a:p>
          <a:p>
            <a:pPr lvl="1"/>
            <a:r>
              <a:rPr lang="en-US" dirty="0"/>
              <a:t>Delayed effects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67BC-C5A9-1770-795E-0C0DFA69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DA18C-E70D-12F7-DDEF-136435907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Immediacy</a:t>
            </a:r>
          </a:p>
          <a:p>
            <a:r>
              <a:rPr lang="en-US" dirty="0"/>
              <a:t>Model estimation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5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7461-1279-CF86-6E0B-567D8E38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9FC6-6373-8E80-FF88-EF12DDD4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32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DF62-6113-D69B-FBA0-A6016D27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5E7AE-A28E-17E9-FFD5-42E7CBA31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69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Which graph is correct?</a:t>
            </a:r>
          </a:p>
        </p:txBody>
      </p:sp>
      <p:pic>
        <p:nvPicPr>
          <p:cNvPr id="12" name="Content Placeholder 11"/>
          <p:cNvPicPr>
            <a:picLocks noGrp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47" y="1245171"/>
            <a:ext cx="4259267" cy="4520319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83" y="1246361"/>
            <a:ext cx="4252131" cy="45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4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Which graph is correct?</a:t>
            </a:r>
          </a:p>
        </p:txBody>
      </p:sp>
      <p:pic>
        <p:nvPicPr>
          <p:cNvPr id="12" name="Content Placeholder 11"/>
          <p:cNvPicPr>
            <a:picLocks noGrp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741" y="1239964"/>
            <a:ext cx="4264173" cy="4525526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/>
          </p:cNvPicPr>
          <p:nvPr>
            <p:ph sz="half" idx="2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85" y="1241163"/>
            <a:ext cx="4257029" cy="45179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259" y="2621086"/>
            <a:ext cx="9762564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FF0000"/>
                </a:solidFill>
              </a:rPr>
              <a:t>In the absence of information about when a treatment stops taking effect, we are left with assuming our data measure what we think they represent</a:t>
            </a:r>
          </a:p>
        </p:txBody>
      </p:sp>
    </p:spTree>
    <p:extLst>
      <p:ext uri="{BB962C8B-B14F-4D97-AF65-F5344CB8AC3E}">
        <p14:creationId xmlns:p14="http://schemas.microsoft.com/office/powerpoint/2010/main" val="618572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Bayesian Unknown Change-point Model (BUCP)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066259"/>
            <a:ext cx="10515600" cy="3756317"/>
          </a:xfrm>
        </p:spPr>
        <p:txBody>
          <a:bodyPr>
            <a:normAutofit/>
          </a:bodyPr>
          <a:lstStyle/>
          <a:p>
            <a:r>
              <a:rPr lang="en-US" dirty="0"/>
              <a:t> Assumes that the change-points are </a:t>
            </a:r>
            <a:r>
              <a:rPr lang="en-US" b="1" dirty="0"/>
              <a:t>unknown</a:t>
            </a:r>
          </a:p>
          <a:p>
            <a:r>
              <a:rPr lang="en-US" dirty="0"/>
              <a:t> Confirms the absence or the length and the presence of lag/washout effects</a:t>
            </a:r>
          </a:p>
          <a:p>
            <a:r>
              <a:rPr lang="en-US" dirty="0"/>
              <a:t> Lets the data speak for themselves</a:t>
            </a:r>
          </a:p>
          <a:p>
            <a:r>
              <a:rPr lang="en-US" dirty="0"/>
              <a:t> When the change is estimated accurately -&gt; first evidence of causality; validity check</a:t>
            </a:r>
          </a:p>
          <a:p>
            <a:r>
              <a:rPr lang="en-US" dirty="0"/>
              <a:t> Automatically models different functional relations between the IV and the DV across phases</a:t>
            </a:r>
          </a:p>
        </p:txBody>
      </p:sp>
    </p:spTree>
    <p:extLst>
      <p:ext uri="{BB962C8B-B14F-4D97-AF65-F5344CB8AC3E}">
        <p14:creationId xmlns:p14="http://schemas.microsoft.com/office/powerpoint/2010/main" val="298836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8529" y="2004192"/>
            <a:ext cx="9977718" cy="3620321"/>
          </a:xfrm>
        </p:spPr>
        <p:txBody>
          <a:bodyPr>
            <a:normAutofit/>
          </a:bodyPr>
          <a:lstStyle/>
          <a:p>
            <a:r>
              <a:rPr lang="en-US" dirty="0"/>
              <a:t> An objective procedure for dealing with a latent feature of the data: the actual point at which the trajectory of observations change.</a:t>
            </a:r>
          </a:p>
          <a:p>
            <a:r>
              <a:rPr lang="en-US" dirty="0"/>
              <a:t> Change-points can be estimated with less uncertainty</a:t>
            </a:r>
          </a:p>
          <a:p>
            <a:r>
              <a:rPr lang="en-US" dirty="0"/>
              <a:t>Analyzing their posterior shape gives more information about both the change-point and other parameters</a:t>
            </a:r>
          </a:p>
        </p:txBody>
      </p:sp>
    </p:spTree>
    <p:extLst>
      <p:ext uri="{BB962C8B-B14F-4D97-AF65-F5344CB8AC3E}">
        <p14:creationId xmlns:p14="http://schemas.microsoft.com/office/powerpoint/2010/main" val="24797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Level-1 model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                       (1)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observed value </a:t>
                </a:r>
              </a:p>
              <a:p>
                <a:pPr marL="0" indent="0">
                  <a:buNone/>
                </a:pPr>
                <a:r>
                  <a:rPr lang="en-US" dirty="0"/>
                  <a:t>at the first time-point in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97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484" t="27141" r="21029" b="33501"/>
          <a:stretch/>
        </p:blipFill>
        <p:spPr>
          <a:xfrm>
            <a:off x="6261538" y="3515342"/>
            <a:ext cx="2096814" cy="157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8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observed values in the following time-points:</a:t>
                </a:r>
              </a:p>
              <a:p>
                <a:pPr marL="0" indent="0" algn="ctr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𝑝𝑡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      (2)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−1)</m:t>
                        </m:r>
                      </m:sub>
                    </m:sSub>
                  </m:oMath>
                </a14:m>
                <a:r>
                  <a:rPr lang="en-US" dirty="0"/>
                  <a:t> - past history;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- vector of parameters;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- white noise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97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819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35201" y="2934924"/>
                <a:ext cx="7721600" cy="4601909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sz="32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sz="3200" dirty="0"/>
                  <a:t>                    </a:t>
                </a:r>
                <a:r>
                  <a:rPr lang="en-US" dirty="0"/>
                  <a:t>(3)</a:t>
                </a:r>
                <a:endParaRPr lang="en-US" sz="3200" dirty="0"/>
              </a:p>
              <a:p>
                <a:pPr marL="0" indent="0" algn="ctr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5201" y="2934924"/>
                <a:ext cx="7721600" cy="4601909"/>
              </a:xfrm>
              <a:blipFill>
                <a:blip r:embed="rId2"/>
                <a:stretch>
                  <a:fillRect t="-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3316707" y="2204229"/>
            <a:ext cx="5185610" cy="2260918"/>
            <a:chOff x="2390275" y="767606"/>
            <a:chExt cx="6914147" cy="3014557"/>
          </a:xfrm>
        </p:grpSpPr>
        <p:sp>
          <p:nvSpPr>
            <p:cNvPr id="4" name="TextBox 3"/>
            <p:cNvSpPr txBox="1"/>
            <p:nvPr/>
          </p:nvSpPr>
          <p:spPr>
            <a:xfrm>
              <a:off x="2390275" y="2791324"/>
              <a:ext cx="2390273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White noise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49455" y="767606"/>
              <a:ext cx="265496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Random Error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72465" y="3166610"/>
              <a:ext cx="293570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Autocorrelation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352800" y="2329117"/>
              <a:ext cx="802105" cy="537411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6218893" y="1272171"/>
              <a:ext cx="802105" cy="537411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6583809" y="2807904"/>
              <a:ext cx="705852" cy="559087"/>
            </a:xfrm>
            <a:prstGeom prst="straightConnector1">
              <a:avLst/>
            </a:prstGeom>
            <a:ln w="508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237233" y="469900"/>
            <a:ext cx="6747715" cy="92233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454128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445431"/>
                <a:ext cx="7886700" cy="427663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At time </a:t>
                </a:r>
                <a:r>
                  <a:rPr lang="en-US" sz="2400" i="1" dirty="0"/>
                  <a:t>t</a:t>
                </a:r>
                <a:r>
                  <a:rPr lang="en-US" sz="2400" dirty="0"/>
                  <a:t> for phase </a:t>
                </a:r>
                <a:r>
                  <a:rPr lang="en-US" sz="2400" i="1" dirty="0"/>
                  <a:t>p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/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𝑝𝑡</m:t>
                        </m:r>
                      </m:sub>
                    </m:sSub>
                  </m:oMath>
                </a14:m>
                <a:r>
                  <a:rPr lang="en-US" sz="2400" dirty="0"/>
                  <a:t> - predicted value of the target behavior;</a:t>
                </a:r>
                <a:endParaRPr lang="en-US" sz="24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- intercept of the linear regression model; </a:t>
                </a:r>
                <a:endParaRPr lang="en-US" sz="2400" i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𝑝𝑡</m:t>
                        </m:r>
                      </m:sub>
                    </m:sSub>
                  </m:oMath>
                </a14:m>
                <a:r>
                  <a:rPr lang="en-US" sz="2400" dirty="0"/>
                  <a:t> - error;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2400" dirty="0"/>
                  <a:t> - autocorrelation coefficient; and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- independently distributed error</a:t>
                </a:r>
                <a:endParaRPr lang="en-US" sz="2400" i="1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445431"/>
                <a:ext cx="7886700" cy="4276634"/>
              </a:xfrm>
              <a:blipFill>
                <a:blip r:embed="rId2"/>
                <a:stretch>
                  <a:fillRect l="-1286" t="-1479" b="-10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737339" y="2053080"/>
              <a:ext cx="6392008" cy="15306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42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5941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583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5362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7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7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7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7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7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7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𝑝𝑡</m:t>
                                    </m:r>
                                  </m:sub>
                                </m:sSub>
                                <m:r>
                                  <a:rPr lang="en-US" sz="27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7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7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7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7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7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(4)</a:t>
                          </a:r>
                          <a:endParaRPr lang="en-US" sz="27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7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7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7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7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𝑝𝑡</m:t>
                                    </m:r>
                                  </m:sub>
                                </m:sSub>
                                <m:r>
                                  <a:rPr lang="en-US" sz="27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7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en-US" sz="27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7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𝑝𝑡</m:t>
                                    </m:r>
                                    <m:r>
                                      <a:rPr lang="en-US" sz="27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7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7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n-US" sz="27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700" dirty="0">
                              <a:solidFill>
                                <a:schemeClr val="tx1"/>
                              </a:solidFill>
                              <a:effectLst/>
                            </a:rPr>
                            <a:t>(5)</a:t>
                          </a:r>
                          <a:endParaRPr lang="en-US" sz="27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2737339" y="2053080"/>
              <a:ext cx="6392008" cy="15306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742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5941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5836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707708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7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7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538" t="-14286" r="-19347" b="-1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7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(4)</a:t>
                          </a:r>
                          <a:endParaRPr lang="en-US" sz="27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20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7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7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538" t="-96970" r="-193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700" dirty="0">
                              <a:solidFill>
                                <a:schemeClr val="tx1"/>
                              </a:solidFill>
                              <a:effectLst/>
                            </a:rPr>
                            <a:t>(5)</a:t>
                          </a:r>
                          <a:endParaRPr lang="en-US" sz="27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37233" y="469900"/>
            <a:ext cx="6747715" cy="92233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073091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587048"/>
                <a:ext cx="7886700" cy="418431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two phases – baseline and intervention</a:t>
                </a:r>
              </a:p>
              <a:p>
                <a:pPr marL="0" indent="0">
                  <a:buNone/>
                </a:pPr>
                <a:r>
                  <a:rPr lang="en-US" dirty="0"/>
                  <a:t>Baseline time-points: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2,…,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Treatment time-points: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                  (6)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587048"/>
                <a:ext cx="7886700" cy="4184315"/>
              </a:xfrm>
              <a:blipFill>
                <a:blip r:embed="rId2"/>
                <a:stretch>
                  <a:fillRect l="-1608" t="-6949" b="-43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869099" y="5039842"/>
              <a:ext cx="8453805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117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42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  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𝑑𝑢𝑚𝑚𝑦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∗(1−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𝑑𝑢𝑚𝑚𝑦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4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(7)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1869099" y="5039842"/>
              <a:ext cx="8453805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117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420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1435" marR="51435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2" r="-28023" b="-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2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(7)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Latha" panose="020B0604020202020204" pitchFamily="34" charset="0"/>
                          </a:endParaRPr>
                        </a:p>
                      </a:txBody>
                      <a:tcPr marL="51435" marR="51435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37233" y="469900"/>
            <a:ext cx="6747715" cy="92233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42475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8"/>
          <a:stretch/>
        </p:blipFill>
        <p:spPr>
          <a:xfrm>
            <a:off x="1638300" y="1504748"/>
            <a:ext cx="4497114" cy="44577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62"/>
          <a:stretch/>
        </p:blipFill>
        <p:spPr>
          <a:xfrm>
            <a:off x="6399486" y="1504748"/>
            <a:ext cx="3639864" cy="44577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931073" y="2027284"/>
            <a:ext cx="224658" cy="3783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6970259" y="1712737"/>
            <a:ext cx="373523" cy="629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37233" y="469900"/>
            <a:ext cx="6747715" cy="92233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835422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03107 -0.028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85185E-6 L 0.07275 -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8F45-8B90-B113-E35B-2C1CB3A1E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case or n-of-1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0317A-0D4F-0BEF-CEA2-2695AAD7A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Interrupted time-series designs</a:t>
            </a:r>
          </a:p>
          <a:p>
            <a:r>
              <a:rPr lang="en-US" dirty="0"/>
              <a:t>Experimental designs</a:t>
            </a:r>
          </a:p>
          <a:p>
            <a:r>
              <a:rPr lang="en-US" dirty="0"/>
              <a:t>Small samples</a:t>
            </a:r>
          </a:p>
          <a:p>
            <a:r>
              <a:rPr lang="en-US" dirty="0"/>
              <a:t>Randomization or gathering large data are impossible or inappropriate. e.g. specialized populations such as individuals with disabilities, genomic markers</a:t>
            </a:r>
          </a:p>
          <a:p>
            <a:r>
              <a:rPr lang="en-US" dirty="0"/>
              <a:t>Becoming more widely recognized as alternatives to RCTs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50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Simulation</a:t>
            </a:r>
            <a:r>
              <a:rPr lang="en-US" dirty="0"/>
              <a:t> (Natesan &amp; Hedges, 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=1;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=0.2;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=0.2, 0.5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Phase lengths = 5, 8, 10</a:t>
                </a:r>
              </a:p>
              <a:p>
                <a:r>
                  <a:rPr lang="en-US" dirty="0"/>
                  <a:t>Intercepts were 1, 2, 3, 5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s apart (d)</a:t>
                </a:r>
              </a:p>
              <a:p>
                <a:r>
                  <a:rPr lang="en-US" dirty="0"/>
                  <a:t>2 × 3 × 4 fully crossed design</a:t>
                </a:r>
              </a:p>
              <a:p>
                <a:r>
                  <a:rPr lang="en-US" dirty="0"/>
                  <a:t>100 reps </a:t>
                </a:r>
              </a:p>
              <a:p>
                <a:r>
                  <a:rPr lang="en-US" dirty="0"/>
                  <a:t>2400 datasets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b="-4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72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Simulation</a:t>
            </a:r>
            <a:r>
              <a:rPr lang="en-US" dirty="0"/>
              <a:t> (Natesan &amp; Hedges, 2017)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E13EF16-8375-2EC5-D736-BCE7979E8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7" b="11528"/>
          <a:stretch/>
        </p:blipFill>
        <p:spPr>
          <a:xfrm>
            <a:off x="726141" y="1348813"/>
            <a:ext cx="10627659" cy="482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7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Large Posterior SD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98" y="2380186"/>
            <a:ext cx="3263504" cy="3263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45273" y="1945078"/>
                <a:ext cx="3570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Case 1: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1; </m:t>
                    </m:r>
                    <m:r>
                      <a:rPr lang="el-GR" sz="2400" i="1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0.5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273" y="1945078"/>
                <a:ext cx="3570890" cy="461665"/>
              </a:xfrm>
              <a:prstGeom prst="rect">
                <a:avLst/>
              </a:prstGeom>
              <a:blipFill>
                <a:blip r:embed="rId4"/>
                <a:stretch>
                  <a:fillRect l="-248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 b="8750"/>
          <a:stretch/>
        </p:blipFill>
        <p:spPr bwMode="auto">
          <a:xfrm>
            <a:off x="6153150" y="2472437"/>
            <a:ext cx="3730516" cy="3017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1414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Large Posterior SD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98" y="2380186"/>
            <a:ext cx="3263504" cy="326350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4" b="8750"/>
          <a:stretch/>
        </p:blipFill>
        <p:spPr bwMode="auto">
          <a:xfrm>
            <a:off x="6153150" y="2472437"/>
            <a:ext cx="3730516" cy="30175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64000" y="3115583"/>
            <a:ext cx="3450677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0000"/>
                </a:solidFill>
              </a:rPr>
              <a:t>Always examine the shape of the posterior and not just its descriptive statistics</a:t>
            </a:r>
          </a:p>
        </p:txBody>
      </p:sp>
    </p:spTree>
    <p:extLst>
      <p:ext uri="{BB962C8B-B14F-4D97-AF65-F5344CB8AC3E}">
        <p14:creationId xmlns:p14="http://schemas.microsoft.com/office/powerpoint/2010/main" val="1724408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906" y="1445431"/>
            <a:ext cx="9380444" cy="4276634"/>
          </a:xfrm>
        </p:spPr>
        <p:txBody>
          <a:bodyPr>
            <a:noAutofit/>
          </a:bodyPr>
          <a:lstStyle/>
          <a:p>
            <a:r>
              <a:rPr lang="en-US" dirty="0"/>
              <a:t>Requires d &gt;=3 and #observations/phase &gt;= 8 when using extremely generic priors</a:t>
            </a:r>
          </a:p>
          <a:p>
            <a:r>
              <a:rPr lang="en-US" dirty="0"/>
              <a:t>More informed priors =&gt; better accuracy</a:t>
            </a:r>
          </a:p>
          <a:p>
            <a:r>
              <a:rPr lang="en-US" dirty="0"/>
              <a:t>Let us take a look at what happened with real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37233" y="469900"/>
            <a:ext cx="6747715" cy="92233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36103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61AFC07-F31F-31DF-62D9-1A961E9A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Laski et al (1988)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F97EE1-818A-0941-F400-BF4DC2B08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24" y="302887"/>
            <a:ext cx="6219576" cy="59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07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D0EC3C2-9C22-BB44-ABCB-6058B5F97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52" y="32240"/>
            <a:ext cx="9856695" cy="682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95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D0EC3C2-9C22-BB44-ABCB-6058B5F97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05" b="42750"/>
          <a:stretch/>
        </p:blipFill>
        <p:spPr>
          <a:xfrm>
            <a:off x="1167652" y="32239"/>
            <a:ext cx="10127877" cy="6794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93FC7D-CE09-B5A8-2EEB-0D4385585D73}"/>
              </a:ext>
            </a:extLst>
          </p:cNvPr>
          <p:cNvSpPr/>
          <p:nvPr/>
        </p:nvSpPr>
        <p:spPr>
          <a:xfrm>
            <a:off x="1167652" y="4477871"/>
            <a:ext cx="10127877" cy="2380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38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D0EC3C2-9C22-BB44-ABCB-6058B5F97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58" r="40905" b="52259"/>
          <a:stretch/>
        </p:blipFill>
        <p:spPr>
          <a:xfrm>
            <a:off x="1127311" y="1388304"/>
            <a:ext cx="10127877" cy="1220426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0E1180-6CB7-48CC-59BE-669BAA4D1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79"/>
          <a:stretch/>
        </p:blipFill>
        <p:spPr>
          <a:xfrm>
            <a:off x="2657723" y="2859936"/>
            <a:ext cx="6499723" cy="32669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C3CE5A-A268-2AE6-EF43-9D36E6C30431}"/>
              </a:ext>
            </a:extLst>
          </p:cNvPr>
          <p:cNvSpPr/>
          <p:nvPr/>
        </p:nvSpPr>
        <p:spPr>
          <a:xfrm>
            <a:off x="1465729" y="1388303"/>
            <a:ext cx="9466730" cy="319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EC4E1-4C33-4BDE-88D5-6EFBDC11027E}"/>
              </a:ext>
            </a:extLst>
          </p:cNvPr>
          <p:cNvSpPr/>
          <p:nvPr/>
        </p:nvSpPr>
        <p:spPr>
          <a:xfrm>
            <a:off x="3630706" y="3420035"/>
            <a:ext cx="430306" cy="735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3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 0.0051 L -0.0177 0.04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229 0 " pathEditMode="relative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 0.05602 L -0.0177 0.0861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7 0.00671 L 0.04309 0.2106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0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 0.09375 L -0.0164 0.123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49 0.21783 L 0.32448 0.2178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5" grpId="3" animBg="1"/>
      <p:bldP spid="6" grpId="1" animBg="1"/>
      <p:bldP spid="6" grpId="2" animBg="1"/>
      <p:bldP spid="6" grpId="3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D0EC3C2-9C22-BB44-ABCB-6058B5F97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167" r="40905" b="42174"/>
          <a:stretch/>
        </p:blipFill>
        <p:spPr>
          <a:xfrm>
            <a:off x="1135155" y="1388303"/>
            <a:ext cx="10127877" cy="126505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0E1180-6CB7-48CC-59BE-669BAA4D1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50" b="197"/>
          <a:stretch/>
        </p:blipFill>
        <p:spPr>
          <a:xfrm>
            <a:off x="2375335" y="3099978"/>
            <a:ext cx="6499723" cy="31062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C3CE5A-A268-2AE6-EF43-9D36E6C30431}"/>
              </a:ext>
            </a:extLst>
          </p:cNvPr>
          <p:cNvSpPr/>
          <p:nvPr/>
        </p:nvSpPr>
        <p:spPr>
          <a:xfrm>
            <a:off x="1465729" y="1388303"/>
            <a:ext cx="9466730" cy="319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EC4E1-4C33-4BDE-88D5-6EFBDC11027E}"/>
              </a:ext>
            </a:extLst>
          </p:cNvPr>
          <p:cNvSpPr/>
          <p:nvPr/>
        </p:nvSpPr>
        <p:spPr>
          <a:xfrm>
            <a:off x="3630706" y="3420035"/>
            <a:ext cx="430306" cy="735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6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 0.0051 L -0.0177 0.04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229 0 " pathEditMode="relative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7 0.05602 L -0.0177 0.0861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71 0.00672 L -0.03958 0.214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71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4 0.09375 L -0.0164 0.123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58 0.21459 L 0.29349 0.2263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54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ABAB Design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</p:nvPr>
        </p:nvGraphicFramePr>
        <p:xfrm>
          <a:off x="1981201" y="1493839"/>
          <a:ext cx="8016875" cy="4632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70715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8455960C-1F76-0BC5-E620-83FD822C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555625"/>
            <a:ext cx="5416550" cy="462915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F97EE1-818A-0941-F400-BF4DC2B08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555625"/>
            <a:ext cx="4811713" cy="462915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61AFC07-F31F-31DF-62D9-1A961E9A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Posterior densities</a:t>
            </a:r>
          </a:p>
        </p:txBody>
      </p:sp>
    </p:spTree>
    <p:extLst>
      <p:ext uri="{BB962C8B-B14F-4D97-AF65-F5344CB8AC3E}">
        <p14:creationId xmlns:p14="http://schemas.microsoft.com/office/powerpoint/2010/main" val="3414064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906" y="1445431"/>
            <a:ext cx="9380444" cy="4276634"/>
          </a:xfrm>
        </p:spPr>
        <p:txBody>
          <a:bodyPr>
            <a:noAutofit/>
          </a:bodyPr>
          <a:lstStyle/>
          <a:p>
            <a:r>
              <a:rPr lang="en-US" dirty="0"/>
              <a:t>When change-point estimates are inaccurate</a:t>
            </a:r>
          </a:p>
          <a:p>
            <a:pPr lvl="1"/>
            <a:r>
              <a:rPr lang="en-US" dirty="0"/>
              <a:t>Latency</a:t>
            </a:r>
          </a:p>
          <a:p>
            <a:pPr lvl="1"/>
            <a:r>
              <a:rPr lang="en-US" dirty="0"/>
              <a:t>Unclear patterns – weaker evidence of treatment effect</a:t>
            </a:r>
          </a:p>
          <a:p>
            <a:pPr lvl="1"/>
            <a:r>
              <a:rPr lang="en-US" dirty="0"/>
              <a:t>Interpret effect sizes with caution</a:t>
            </a:r>
          </a:p>
          <a:p>
            <a:pPr lvl="1"/>
            <a:r>
              <a:rPr lang="en-US" dirty="0"/>
              <a:t>Potential lack of consistency within phases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37233" y="469900"/>
            <a:ext cx="6747715" cy="92233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Chicken and egg problem</a:t>
            </a:r>
          </a:p>
        </p:txBody>
      </p:sp>
    </p:spTree>
    <p:extLst>
      <p:ext uri="{BB962C8B-B14F-4D97-AF65-F5344CB8AC3E}">
        <p14:creationId xmlns:p14="http://schemas.microsoft.com/office/powerpoint/2010/main" val="740946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906" y="1445431"/>
            <a:ext cx="9380444" cy="4276634"/>
          </a:xfrm>
        </p:spPr>
        <p:txBody>
          <a:bodyPr>
            <a:noAutofit/>
          </a:bodyPr>
          <a:lstStyle/>
          <a:p>
            <a:r>
              <a:rPr lang="en-US" dirty="0"/>
              <a:t>When change-point estimates are accurate</a:t>
            </a:r>
          </a:p>
          <a:p>
            <a:pPr lvl="1"/>
            <a:r>
              <a:rPr lang="en-US" dirty="0"/>
              <a:t>Clear evidence of immediacy =&gt; treatment effect</a:t>
            </a:r>
          </a:p>
          <a:p>
            <a:pPr lvl="1"/>
            <a:r>
              <a:rPr lang="en-US" dirty="0"/>
              <a:t>Potential consistency within phases</a:t>
            </a:r>
          </a:p>
          <a:p>
            <a:pPr lvl="1"/>
            <a:r>
              <a:rPr lang="en-US" dirty="0"/>
              <a:t>Effect size is a good representation of the treatment effect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37233" y="469900"/>
            <a:ext cx="6747715" cy="922338"/>
          </a:xfrm>
        </p:spPr>
        <p:txBody>
          <a:bodyPr/>
          <a:lstStyle/>
          <a:p>
            <a:r>
              <a:rPr lang="en-US" b="1" dirty="0">
                <a:latin typeface="+mn-lt"/>
              </a:rPr>
              <a:t>Chicken and egg problem</a:t>
            </a:r>
          </a:p>
        </p:txBody>
      </p:sp>
    </p:spTree>
    <p:extLst>
      <p:ext uri="{BB962C8B-B14F-4D97-AF65-F5344CB8AC3E}">
        <p14:creationId xmlns:p14="http://schemas.microsoft.com/office/powerpoint/2010/main" val="4195933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Treats the change-point as unknown</a:t>
            </a:r>
          </a:p>
          <a:p>
            <a:r>
              <a:rPr lang="en-US" dirty="0"/>
              <a:t>Confirmatory approach</a:t>
            </a:r>
          </a:p>
          <a:p>
            <a:r>
              <a:rPr lang="en-US" dirty="0"/>
              <a:t>Lag and washout effects</a:t>
            </a:r>
          </a:p>
          <a:p>
            <a:r>
              <a:rPr lang="en-US" dirty="0"/>
              <a:t>Smaller SE</a:t>
            </a:r>
          </a:p>
          <a:p>
            <a:r>
              <a:rPr lang="en-US" dirty="0"/>
              <a:t>Check validity of the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34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methods allow the researcher to examine the shape of the posterior distribution. This gives a clearer evaluation of the quality of the estimates. </a:t>
            </a:r>
          </a:p>
        </p:txBody>
      </p:sp>
    </p:spTree>
    <p:extLst>
      <p:ext uri="{BB962C8B-B14F-4D97-AF65-F5344CB8AC3E}">
        <p14:creationId xmlns:p14="http://schemas.microsoft.com/office/powerpoint/2010/main" val="904632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distribution types and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presented can accommodate other distribution types, data types, functional relationships between time and the dependent variable, and even additional explanatory variables (higher level models).</a:t>
            </a:r>
          </a:p>
          <a:p>
            <a:r>
              <a:rPr lang="en-US" dirty="0"/>
              <a:t>Refer to Natesan </a:t>
            </a:r>
            <a:r>
              <a:rPr lang="en-US" dirty="0" err="1"/>
              <a:t>Batley</a:t>
            </a:r>
            <a:r>
              <a:rPr lang="en-US" dirty="0"/>
              <a:t>, Hedges, and Minka (2020) for multiple change-points – cannot use the same algorithm for multiple change-points problem</a:t>
            </a:r>
          </a:p>
          <a:p>
            <a:r>
              <a:rPr lang="en-US" dirty="0">
                <a:hlinkClick r:id="rId2"/>
              </a:rPr>
              <a:t>https://github.com/prathiba-stat/Multiple-Unknown-Changepoints-Model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6881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204D-85B8-F17B-A03E-D4C28AC2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69AC7-FB24-2E1A-1650-15A9BAD37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27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204D-85B8-F17B-A03E-D4C28AC2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Demonstration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57ACC-D320-B642-AEC1-D36FFE91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https://github.com/prathiba-stat/Small-is-beautiful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D2BB84-ACC8-87F6-07E7-B818D0D14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8328"/>
              </p:ext>
            </p:extLst>
          </p:nvPr>
        </p:nvGraphicFramePr>
        <p:xfrm>
          <a:off x="3804771" y="2536455"/>
          <a:ext cx="3214594" cy="3956420"/>
        </p:xfrm>
        <a:graphic>
          <a:graphicData uri="http://schemas.openxmlformats.org/drawingml/2006/table">
            <a:tbl>
              <a:tblPr/>
              <a:tblGrid>
                <a:gridCol w="1607297">
                  <a:extLst>
                    <a:ext uri="{9D8B030D-6E8A-4147-A177-3AD203B41FA5}">
                      <a16:colId xmlns:a16="http://schemas.microsoft.com/office/drawing/2014/main" val="3289049286"/>
                    </a:ext>
                  </a:extLst>
                </a:gridCol>
                <a:gridCol w="1607297">
                  <a:extLst>
                    <a:ext uri="{9D8B030D-6E8A-4147-A177-3AD203B41FA5}">
                      <a16:colId xmlns:a16="http://schemas.microsoft.com/office/drawing/2014/main" val="4109101370"/>
                    </a:ext>
                  </a:extLst>
                </a:gridCol>
              </a:tblGrid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DV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502347"/>
                  </a:ext>
                </a:extLst>
              </a:tr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084273"/>
                  </a:ext>
                </a:extLst>
              </a:tr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9573802"/>
                  </a:ext>
                </a:extLst>
              </a:tr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6.75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557182"/>
                  </a:ext>
                </a:extLst>
              </a:tr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042504"/>
                  </a:ext>
                </a:extLst>
              </a:tr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761116"/>
                  </a:ext>
                </a:extLst>
              </a:tr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757540"/>
                  </a:ext>
                </a:extLst>
              </a:tr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503272"/>
                  </a:ext>
                </a:extLst>
              </a:tr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1806148"/>
                  </a:ext>
                </a:extLst>
              </a:tr>
              <a:tr h="3956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8546" marR="18546" marT="185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664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944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A3F1-B0D7-D7C5-9D90-6AF1BFF6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 dataset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1B3BDEFF-02D3-F133-6662-A548FA59E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9" y="1825625"/>
            <a:ext cx="5797410" cy="4351338"/>
          </a:xfrm>
        </p:spPr>
      </p:pic>
    </p:spTree>
    <p:extLst>
      <p:ext uri="{BB962C8B-B14F-4D97-AF65-F5344CB8AC3E}">
        <p14:creationId xmlns:p14="http://schemas.microsoft.com/office/powerpoint/2010/main" val="3815866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EA3F1-B0D7-D7C5-9D90-6AF1BFF6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AB dataset</a:t>
            </a:r>
          </a:p>
        </p:txBody>
      </p:sp>
      <p:pic>
        <p:nvPicPr>
          <p:cNvPr id="7" name="Content Placeholder 6" descr="Shape, rectangle&#10;&#10;Description automatically generated">
            <a:extLst>
              <a:ext uri="{FF2B5EF4-FFF2-40B4-BE49-F238E27FC236}">
                <a16:creationId xmlns:a16="http://schemas.microsoft.com/office/drawing/2014/main" id="{4F27849A-E49B-EB0F-FE35-2A3EB2700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38" y="2785950"/>
            <a:ext cx="2829457" cy="351485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733635E-7784-6D04-9404-FD390972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386" y="3067086"/>
            <a:ext cx="3797536" cy="295258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AD3CB905-F2FF-34BE-600C-F8DEE2F1B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3152530"/>
            <a:ext cx="3797536" cy="27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10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233" y="791570"/>
            <a:ext cx="6747715" cy="136478"/>
          </a:xfrm>
        </p:spPr>
        <p:txBody>
          <a:bodyPr>
            <a:normAutofit fontScale="90000"/>
          </a:bodyPr>
          <a:lstStyle/>
          <a:p>
            <a:r>
              <a:rPr lang="en-US" dirty="0"/>
              <a:t>The Multiple Baseline Design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2522" y="1432561"/>
            <a:ext cx="3386829" cy="47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05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B204D-85B8-F17B-A03E-D4C28AC2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MBD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57ACC-D320-B642-AEC1-D36FFE91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https://github.com/prathiba-stat/BUCP/blob/master/BUCP-Github.R</a:t>
            </a:r>
            <a:endParaRPr lang="en-US" dirty="0"/>
          </a:p>
          <a:p>
            <a:endParaRPr lang="en-US" dirty="0"/>
          </a:p>
          <a:p>
            <a:r>
              <a:rPr lang="en-US" dirty="0"/>
              <a:t>MBD no slope-Coulter - The effects of </a:t>
            </a:r>
            <a:r>
              <a:rPr lang="en-US" dirty="0" err="1"/>
              <a:t>preteaching</a:t>
            </a:r>
            <a:r>
              <a:rPr lang="en-US" dirty="0"/>
              <a:t> key words on accuracy and fluency in connected text</a:t>
            </a:r>
          </a:p>
          <a:p>
            <a:r>
              <a:rPr lang="en-US" dirty="0"/>
              <a:t>Learning disability and reading two grade levels below their same age peers</a:t>
            </a:r>
          </a:p>
        </p:txBody>
      </p:sp>
    </p:spTree>
    <p:extLst>
      <p:ext uri="{BB962C8B-B14F-4D97-AF65-F5344CB8AC3E}">
        <p14:creationId xmlns:p14="http://schemas.microsoft.com/office/powerpoint/2010/main" val="2590153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A3F1-B0D7-D7C5-9D90-6AF1BFF6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BDEFF-02D3-F133-6662-A548FA59E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4259" y="147917"/>
            <a:ext cx="8229742" cy="6492875"/>
          </a:xfrm>
        </p:spPr>
      </p:pic>
    </p:spTree>
    <p:extLst>
      <p:ext uri="{BB962C8B-B14F-4D97-AF65-F5344CB8AC3E}">
        <p14:creationId xmlns:p14="http://schemas.microsoft.com/office/powerpoint/2010/main" val="2880649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A3F1-B0D7-D7C5-9D90-6AF1BFF6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BDEFF-02D3-F133-6662-A548FA59E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4259" y="147917"/>
            <a:ext cx="8229742" cy="6492875"/>
          </a:xfrm>
        </p:spPr>
      </p:pic>
    </p:spTree>
    <p:extLst>
      <p:ext uri="{BB962C8B-B14F-4D97-AF65-F5344CB8AC3E}">
        <p14:creationId xmlns:p14="http://schemas.microsoft.com/office/powerpoint/2010/main" val="2281183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A3F1-B0D7-D7C5-9D90-6AF1BFF6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BDEFF-02D3-F133-6662-A548FA59E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4259" y="147917"/>
            <a:ext cx="8229742" cy="6492875"/>
          </a:xfrm>
        </p:spPr>
      </p:pic>
    </p:spTree>
    <p:extLst>
      <p:ext uri="{BB962C8B-B14F-4D97-AF65-F5344CB8AC3E}">
        <p14:creationId xmlns:p14="http://schemas.microsoft.com/office/powerpoint/2010/main" val="3529032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A3F1-B0D7-D7C5-9D90-6AF1BFF6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MBD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3BDEFF-02D3-F133-6662-A548FA59E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74259" y="147917"/>
            <a:ext cx="8229742" cy="6492875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DA36A4-0202-D2D6-9F9F-1B58F158037F}"/>
              </a:ext>
            </a:extLst>
          </p:cNvPr>
          <p:cNvSpPr/>
          <p:nvPr/>
        </p:nvSpPr>
        <p:spPr>
          <a:xfrm>
            <a:off x="6844553" y="147917"/>
            <a:ext cx="3966882" cy="21515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4674E-132F-FABA-8E7B-46483D5697E4}"/>
              </a:ext>
            </a:extLst>
          </p:cNvPr>
          <p:cNvSpPr txBox="1"/>
          <p:nvPr/>
        </p:nvSpPr>
        <p:spPr>
          <a:xfrm>
            <a:off x="7140388" y="1027906"/>
            <a:ext cx="332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 variation in the estimates</a:t>
            </a:r>
          </a:p>
        </p:txBody>
      </p:sp>
    </p:spTree>
    <p:extLst>
      <p:ext uri="{BB962C8B-B14F-4D97-AF65-F5344CB8AC3E}">
        <p14:creationId xmlns:p14="http://schemas.microsoft.com/office/powerpoint/2010/main" val="131470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7461-1279-CF86-6E0B-567D8E38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 and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9FC6-6373-8E80-FF88-EF12DDD4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934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1846-7A19-E3A1-83F7-77F12516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 in SCEDs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51727-F023-F455-4D47-893ECEFAB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</a:t>
            </a:r>
          </a:p>
          <a:p>
            <a:r>
              <a:rPr lang="en-US" dirty="0"/>
              <a:t>Trend</a:t>
            </a:r>
          </a:p>
          <a:p>
            <a:r>
              <a:rPr lang="en-US" dirty="0"/>
              <a:t>Autocorrelation</a:t>
            </a:r>
          </a:p>
          <a:p>
            <a:r>
              <a:rPr lang="en-US" dirty="0"/>
              <a:t>Interruption – time series</a:t>
            </a:r>
          </a:p>
          <a:p>
            <a:r>
              <a:rPr lang="en-US" dirty="0"/>
              <a:t>Short time series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674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1846-7A19-E3A1-83F7-77F12516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 in SCEDs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2C21D9-E3AF-40F3-87C6-1CBF932D3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253331" y="1825625"/>
            <a:ext cx="4351338" cy="43513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CE8F8C-1425-7EEC-3329-7D13F1F78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there a trend in these data?</a:t>
            </a:r>
          </a:p>
        </p:txBody>
      </p:sp>
    </p:spTree>
    <p:extLst>
      <p:ext uri="{BB962C8B-B14F-4D97-AF65-F5344CB8AC3E}">
        <p14:creationId xmlns:p14="http://schemas.microsoft.com/office/powerpoint/2010/main" val="4292633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1846-7A19-E3A1-83F7-77F12516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 in SCEDs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62C21D9-E3AF-40F3-87C6-1CBF932D3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CE8F8C-1425-7EEC-3329-7D13F1F78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about now?</a:t>
            </a:r>
          </a:p>
          <a:p>
            <a:r>
              <a:rPr lang="en-US" dirty="0"/>
              <a:t>How much of the ”trend” is due to autocorrelation vs slope?</a:t>
            </a:r>
          </a:p>
        </p:txBody>
      </p:sp>
    </p:spTree>
    <p:extLst>
      <p:ext uri="{BB962C8B-B14F-4D97-AF65-F5344CB8AC3E}">
        <p14:creationId xmlns:p14="http://schemas.microsoft.com/office/powerpoint/2010/main" val="3405518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1846-7A19-E3A1-83F7-77F12516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complexity in SCEDs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62C21D9-E3AF-40F3-87C6-1CBF932D3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CE8F8C-1425-7EEC-3329-7D13F1F782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Simulated data</a:t>
            </a:r>
          </a:p>
          <a:p>
            <a:r>
              <a:rPr lang="en-US" dirty="0"/>
              <a:t>Phase 1 slope was 0</a:t>
            </a:r>
          </a:p>
          <a:p>
            <a:r>
              <a:rPr lang="en-US" dirty="0"/>
              <a:t>Phase 2 slope was -0.08</a:t>
            </a:r>
          </a:p>
        </p:txBody>
      </p:sp>
    </p:spTree>
    <p:extLst>
      <p:ext uri="{BB962C8B-B14F-4D97-AF65-F5344CB8AC3E}">
        <p14:creationId xmlns:p14="http://schemas.microsoft.com/office/powerpoint/2010/main" val="981209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987373"/>
            <a:ext cx="7886700" cy="3502601"/>
          </a:xfrm>
        </p:spPr>
        <p:txBody>
          <a:bodyPr/>
          <a:lstStyle/>
          <a:p>
            <a:r>
              <a:rPr lang="en-US" dirty="0"/>
              <a:t>Pilot and </a:t>
            </a:r>
            <a:r>
              <a:rPr lang="en-US" i="1" dirty="0"/>
              <a:t>proof of concept work </a:t>
            </a:r>
            <a:r>
              <a:rPr lang="en-US" dirty="0"/>
              <a:t>to guide intervention development</a:t>
            </a:r>
          </a:p>
          <a:p>
            <a:r>
              <a:rPr lang="en-US" dirty="0"/>
              <a:t>Outliers in RCTs and other “Group Designs”</a:t>
            </a:r>
          </a:p>
          <a:p>
            <a:pPr lvl="1"/>
            <a:r>
              <a:rPr lang="en-US" dirty="0"/>
              <a:t>What works for the group vs the individual</a:t>
            </a:r>
          </a:p>
          <a:p>
            <a:pPr lvl="1"/>
            <a:r>
              <a:rPr lang="en-US" dirty="0"/>
              <a:t>Example from Nature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479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1846-7A19-E3A1-83F7-77F12516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Levels only         vs   Levels and slopes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2C21D9-E3AF-40F3-87C6-1CBF932D37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253331" y="1825625"/>
            <a:ext cx="4351338" cy="4351338"/>
          </a:xfrm>
        </p:spPr>
      </p:pic>
      <p:pic>
        <p:nvPicPr>
          <p:cNvPr id="5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9E369F43-E3B5-0113-1823-67B6AB18C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88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079A-F48E-FE28-914A-497E6B1E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5A50A-5ED1-E3FE-6031-296284B27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that best fits the data?</a:t>
            </a:r>
          </a:p>
          <a:p>
            <a:r>
              <a:rPr lang="en-US" dirty="0"/>
              <a:t>Model that is truest to the population/hypothesized model?</a:t>
            </a:r>
          </a:p>
          <a:p>
            <a:r>
              <a:rPr lang="en-US" dirty="0"/>
              <a:t>Model that is simplest?</a:t>
            </a:r>
          </a:p>
        </p:txBody>
      </p:sp>
    </p:spTree>
    <p:extLst>
      <p:ext uri="{BB962C8B-B14F-4D97-AF65-F5344CB8AC3E}">
        <p14:creationId xmlns:p14="http://schemas.microsoft.com/office/powerpoint/2010/main" val="1206688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t>62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431566"/>
              </p:ext>
            </p:extLst>
          </p:nvPr>
        </p:nvGraphicFramePr>
        <p:xfrm>
          <a:off x="740979" y="677917"/>
          <a:ext cx="10612821" cy="575345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040524">
                  <a:extLst>
                    <a:ext uri="{9D8B030D-6E8A-4147-A177-3AD203B41FA5}">
                      <a16:colId xmlns:a16="http://schemas.microsoft.com/office/drawing/2014/main" val="2924907288"/>
                    </a:ext>
                  </a:extLst>
                </a:gridCol>
                <a:gridCol w="1135118">
                  <a:extLst>
                    <a:ext uri="{9D8B030D-6E8A-4147-A177-3AD203B41FA5}">
                      <a16:colId xmlns:a16="http://schemas.microsoft.com/office/drawing/2014/main" val="1678028155"/>
                    </a:ext>
                  </a:extLst>
                </a:gridCol>
                <a:gridCol w="3824547">
                  <a:extLst>
                    <a:ext uri="{9D8B030D-6E8A-4147-A177-3AD203B41FA5}">
                      <a16:colId xmlns:a16="http://schemas.microsoft.com/office/drawing/2014/main" val="1253188944"/>
                    </a:ext>
                  </a:extLst>
                </a:gridCol>
                <a:gridCol w="4612632">
                  <a:extLst>
                    <a:ext uri="{9D8B030D-6E8A-4147-A177-3AD203B41FA5}">
                      <a16:colId xmlns:a16="http://schemas.microsoft.com/office/drawing/2014/main" val="3331454136"/>
                    </a:ext>
                  </a:extLst>
                </a:gridCol>
              </a:tblGrid>
              <a:tr h="993737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Four Possible Models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33117"/>
                  </a:ext>
                </a:extLst>
              </a:tr>
              <a:tr h="83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Slope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696279"/>
                  </a:ext>
                </a:extLst>
              </a:tr>
              <a:tr h="836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No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Yes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1159285"/>
                  </a:ext>
                </a:extLst>
              </a:tr>
              <a:tr h="17115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Autocorrelation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No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IO (intercepts only)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SI (slopes and intercepts only)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353927"/>
                  </a:ext>
                </a:extLst>
              </a:tr>
              <a:tr h="1375327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Yes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NS (No slopes)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SA (slopes and autocorrelations)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048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935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dirty="0"/>
                  <a:t>                          (1)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observed value </a:t>
                </a:r>
              </a:p>
              <a:p>
                <a:pPr marL="0" indent="0">
                  <a:buNone/>
                </a:pPr>
                <a:r>
                  <a:rPr lang="en-US" dirty="0"/>
                  <a:t>at the first time-point in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9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Natesan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t>63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484" t="27141" r="21029" b="33501"/>
          <a:stretch/>
        </p:blipFill>
        <p:spPr>
          <a:xfrm>
            <a:off x="6316717" y="3544120"/>
            <a:ext cx="2795752" cy="209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01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Full Model (SA)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838200" y="1576552"/>
              <a:ext cx="10402614" cy="44774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46253">
                      <a:extLst>
                        <a:ext uri="{9D8B030D-6E8A-4147-A177-3AD203B41FA5}">
                          <a16:colId xmlns:a16="http://schemas.microsoft.com/office/drawing/2014/main" val="3450473055"/>
                        </a:ext>
                      </a:extLst>
                    </a:gridCol>
                    <a:gridCol w="656361">
                      <a:extLst>
                        <a:ext uri="{9D8B030D-6E8A-4147-A177-3AD203B41FA5}">
                          <a16:colId xmlns:a16="http://schemas.microsoft.com/office/drawing/2014/main" val="2931781151"/>
                        </a:ext>
                      </a:extLst>
                    </a:gridCol>
                  </a:tblGrid>
                  <a:tr h="25093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𝑝𝑡</m:t>
                                    </m:r>
                                  </m:sub>
                                </m:sSub>
                                <m:r>
                                  <a:rPr lang="en-US" sz="3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3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3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𝑝𝑡</m:t>
                                            </m:r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36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6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6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𝑝𝑡</m:t>
                                            </m:r>
                                            <m:r>
                                              <a:rPr lang="en-US" sz="36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solidFill>
                                <a:schemeClr val="tx1"/>
                              </a:solidFill>
                              <a:effectLst/>
                            </a:rPr>
                            <a:t>(2)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7236856"/>
                      </a:ext>
                    </a:extLst>
                  </a:tr>
                  <a:tr h="196801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𝑝𝑡</m:t>
                                  </m:r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𝑝𝑡</m:t>
                                  </m:r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3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sz="3600">
                              <a:solidFill>
                                <a:schemeClr val="tx1"/>
                              </a:solidFill>
                              <a:effectLst/>
                            </a:rPr>
                            <a:t>.</a:t>
                          </a:r>
                          <a:endParaRPr lang="en-US" sz="32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solidFill>
                                <a:schemeClr val="tx1"/>
                              </a:solidFill>
                              <a:effectLst/>
                            </a:rPr>
                            <a:t>(3)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5044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89311844"/>
                  </p:ext>
                </p:extLst>
              </p:nvPr>
            </p:nvGraphicFramePr>
            <p:xfrm>
              <a:off x="838200" y="1576552"/>
              <a:ext cx="10402614" cy="44774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46253">
                      <a:extLst>
                        <a:ext uri="{9D8B030D-6E8A-4147-A177-3AD203B41FA5}">
                          <a16:colId xmlns:a16="http://schemas.microsoft.com/office/drawing/2014/main" val="3450473055"/>
                        </a:ext>
                      </a:extLst>
                    </a:gridCol>
                    <a:gridCol w="656361">
                      <a:extLst>
                        <a:ext uri="{9D8B030D-6E8A-4147-A177-3AD203B41FA5}">
                          <a16:colId xmlns:a16="http://schemas.microsoft.com/office/drawing/2014/main" val="2931781151"/>
                        </a:ext>
                      </a:extLst>
                    </a:gridCol>
                  </a:tblGrid>
                  <a:tr h="25093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3" t="-4854" r="-7067" b="-79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(2)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7236856"/>
                      </a:ext>
                    </a:extLst>
                  </a:tr>
                  <a:tr h="19680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3" t="-133333" r="-7067" b="-6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(3)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50449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34346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Intercepts only Model (IO)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838200" y="1576552"/>
              <a:ext cx="10402614" cy="25093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46253">
                      <a:extLst>
                        <a:ext uri="{9D8B030D-6E8A-4147-A177-3AD203B41FA5}">
                          <a16:colId xmlns:a16="http://schemas.microsoft.com/office/drawing/2014/main" val="3450473055"/>
                        </a:ext>
                      </a:extLst>
                    </a:gridCol>
                    <a:gridCol w="656361">
                      <a:extLst>
                        <a:ext uri="{9D8B030D-6E8A-4147-A177-3AD203B41FA5}">
                          <a16:colId xmlns:a16="http://schemas.microsoft.com/office/drawing/2014/main" val="2931781151"/>
                        </a:ext>
                      </a:extLst>
                    </a:gridCol>
                  </a:tblGrid>
                  <a:tr h="25093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𝑝𝑡</m:t>
                                    </m:r>
                                  </m:sub>
                                </m:sSub>
                                <m:r>
                                  <a:rPr lang="en-US" sz="36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r>
                                          <a:rPr lang="en-US" sz="3600" strike="sngStrike" smtClean="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+</m:t>
                                        </m:r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𝑝𝑡</m:t>
                                            </m:r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3600" i="1" strike="sngStrike">
                                                    <a:solidFill>
                                                      <a:srgbClr val="FF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600" strike="sngStrike">
                                                    <a:solidFill>
                                                      <a:srgbClr val="FF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600" strike="sngStrike">
                                                    <a:solidFill>
                                                      <a:srgbClr val="FF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𝑝𝑡</m:t>
                                            </m:r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solidFill>
                                <a:schemeClr val="tx1"/>
                              </a:solidFill>
                              <a:effectLst/>
                            </a:rPr>
                            <a:t>(2)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72368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4804654"/>
                  </p:ext>
                </p:extLst>
              </p:nvPr>
            </p:nvGraphicFramePr>
            <p:xfrm>
              <a:off x="838200" y="1576552"/>
              <a:ext cx="10402614" cy="25093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46253">
                      <a:extLst>
                        <a:ext uri="{9D8B030D-6E8A-4147-A177-3AD203B41FA5}">
                          <a16:colId xmlns:a16="http://schemas.microsoft.com/office/drawing/2014/main" val="3450473055"/>
                        </a:ext>
                      </a:extLst>
                    </a:gridCol>
                    <a:gridCol w="656361">
                      <a:extLst>
                        <a:ext uri="{9D8B030D-6E8A-4147-A177-3AD203B41FA5}">
                          <a16:colId xmlns:a16="http://schemas.microsoft.com/office/drawing/2014/main" val="2931781151"/>
                        </a:ext>
                      </a:extLst>
                    </a:gridCol>
                  </a:tblGrid>
                  <a:tr h="25093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3" t="-4843" r="-7067" b="-9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(2)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72368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842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Slopes and Intercepts only (SI)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838200" y="1576552"/>
              <a:ext cx="10402614" cy="25093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46253">
                      <a:extLst>
                        <a:ext uri="{9D8B030D-6E8A-4147-A177-3AD203B41FA5}">
                          <a16:colId xmlns:a16="http://schemas.microsoft.com/office/drawing/2014/main" val="3450473055"/>
                        </a:ext>
                      </a:extLst>
                    </a:gridCol>
                    <a:gridCol w="656361">
                      <a:extLst>
                        <a:ext uri="{9D8B030D-6E8A-4147-A177-3AD203B41FA5}">
                          <a16:colId xmlns:a16="http://schemas.microsoft.com/office/drawing/2014/main" val="2931781151"/>
                        </a:ext>
                      </a:extLst>
                    </a:gridCol>
                  </a:tblGrid>
                  <a:tr h="25093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𝑝𝑡</m:t>
                                    </m:r>
                                  </m:sub>
                                </m:sSub>
                                <m:r>
                                  <a:rPr lang="en-US" sz="36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+</m:t>
                                        </m:r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𝑝𝑡</m:t>
                                            </m:r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3600" i="1">
                                                    <a:solidFill>
                                                      <a:srgbClr val="FF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600">
                                                    <a:solidFill>
                                                      <a:srgbClr val="FF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600">
                                                    <a:solidFill>
                                                      <a:srgbClr val="FF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𝑝𝑡</m:t>
                                            </m:r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3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>
                              <a:solidFill>
                                <a:srgbClr val="FF0000"/>
                              </a:solidFill>
                              <a:effectLst/>
                            </a:rPr>
                            <a:t>(2)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72368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2392043"/>
                  </p:ext>
                </p:extLst>
              </p:nvPr>
            </p:nvGraphicFramePr>
            <p:xfrm>
              <a:off x="838200" y="1576552"/>
              <a:ext cx="10402614" cy="250939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46253">
                      <a:extLst>
                        <a:ext uri="{9D8B030D-6E8A-4147-A177-3AD203B41FA5}">
                          <a16:colId xmlns:a16="http://schemas.microsoft.com/office/drawing/2014/main" val="3450473055"/>
                        </a:ext>
                      </a:extLst>
                    </a:gridCol>
                    <a:gridCol w="656361">
                      <a:extLst>
                        <a:ext uri="{9D8B030D-6E8A-4147-A177-3AD203B41FA5}">
                          <a16:colId xmlns:a16="http://schemas.microsoft.com/office/drawing/2014/main" val="2931781151"/>
                        </a:ext>
                      </a:extLst>
                    </a:gridCol>
                  </a:tblGrid>
                  <a:tr h="25093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3" t="-4843" r="-7067" b="-9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600" dirty="0" smtClean="0">
                              <a:solidFill>
                                <a:srgbClr val="FF0000"/>
                              </a:solidFill>
                              <a:effectLst/>
                            </a:rPr>
                            <a:t>(2)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72368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5136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n-lt"/>
              </a:rPr>
              <a:t>No Slopes Model (NS)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838200" y="1576552"/>
              <a:ext cx="9746253" cy="44774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46253">
                      <a:extLst>
                        <a:ext uri="{9D8B030D-6E8A-4147-A177-3AD203B41FA5}">
                          <a16:colId xmlns:a16="http://schemas.microsoft.com/office/drawing/2014/main" val="3450473055"/>
                        </a:ext>
                      </a:extLst>
                    </a:gridCol>
                  </a:tblGrid>
                  <a:tr h="250939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36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𝑝𝑡</m:t>
                                    </m:r>
                                  </m:sub>
                                </m:sSub>
                                <m:r>
                                  <a:rPr lang="en-US" sz="36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36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3600" i="1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21</m:t>
                                            </m:r>
                                          </m:sub>
                                        </m:sSub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𝑝𝑡</m:t>
                                            </m:r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≤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sz="3600" i="1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3600" strike="sngStrike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3600" i="1" strike="sngStrike">
                                                    <a:solidFill>
                                                      <a:srgbClr val="FF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600" strike="sngStrike">
                                                    <a:solidFill>
                                                      <a:srgbClr val="FF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600" strike="sngStrike">
                                                    <a:solidFill>
                                                      <a:srgbClr val="FF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sz="3600" strike="sngStrike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600" i="1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𝑝𝑡</m:t>
                                            </m:r>
                                            <m:r>
                                              <a:rPr lang="en-US" sz="3600"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3600"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𝑜𝑡h𝑒𝑟𝑤𝑖𝑠𝑒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3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7236856"/>
                      </a:ext>
                    </a:extLst>
                  </a:tr>
                  <a:tr h="196801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𝑝𝑡</m:t>
                                  </m:r>
                                  <m:r>
                                    <a:rPr lang="en-US" sz="36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6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𝑝𝑡</m:t>
                                  </m:r>
                                  <m:r>
                                    <a:rPr lang="en-US" sz="360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oMath>
                          </a14:m>
                          <a:r>
                            <a:rPr lang="en-US" sz="3600" dirty="0">
                              <a:solidFill>
                                <a:srgbClr val="FF0000"/>
                              </a:solidFill>
                              <a:effectLst/>
                            </a:rPr>
                            <a:t>.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5044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4088101"/>
                  </p:ext>
                </p:extLst>
              </p:nvPr>
            </p:nvGraphicFramePr>
            <p:xfrm>
              <a:off x="838200" y="1576552"/>
              <a:ext cx="9746253" cy="447740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46253">
                      <a:extLst>
                        <a:ext uri="{9D8B030D-6E8A-4147-A177-3AD203B41FA5}">
                          <a16:colId xmlns:a16="http://schemas.microsoft.com/office/drawing/2014/main" val="3450473055"/>
                        </a:ext>
                      </a:extLst>
                    </a:gridCol>
                  </a:tblGrid>
                  <a:tr h="25093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3" t="-243" r="-250" b="-791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7236856"/>
                      </a:ext>
                    </a:extLst>
                  </a:tr>
                  <a:tr h="19680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3" t="-127469" r="-250" b="-6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50449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8563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𝐸𝑆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and Slope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𝐸𝑆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 Effect Sizes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28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1072054" y="1876097"/>
              <a:ext cx="10281745" cy="41305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1745">
                      <a:extLst>
                        <a:ext uri="{9D8B030D-6E8A-4147-A177-3AD203B41FA5}">
                          <a16:colId xmlns:a16="http://schemas.microsoft.com/office/drawing/2014/main" val="913625290"/>
                        </a:ext>
                      </a:extLst>
                    </a:gridCol>
                  </a:tblGrid>
                  <a:tr h="212250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𝐸𝑆</m:t>
                                  </m:r>
                                </m:e>
                                <m:sub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𝜀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en-US" sz="3600" dirty="0">
                              <a:solidFill>
                                <a:schemeClr val="tx1"/>
                              </a:solidFill>
                              <a:effectLst/>
                            </a:rPr>
                            <a:t>  and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4762959"/>
                      </a:ext>
                    </a:extLst>
                  </a:tr>
                  <a:tr h="200806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𝐸𝑆</m:t>
                                  </m:r>
                                </m:e>
                                <m:sub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6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36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36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6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6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6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36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6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600" dirty="0">
                              <a:solidFill>
                                <a:schemeClr val="tx1"/>
                              </a:solidFill>
                              <a:effectLst/>
                            </a:rPr>
                            <a:t>.</a:t>
                          </a:r>
                          <a:endParaRPr lang="en-US" sz="32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19103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176736"/>
                  </p:ext>
                </p:extLst>
              </p:nvPr>
            </p:nvGraphicFramePr>
            <p:xfrm>
              <a:off x="1072054" y="1876097"/>
              <a:ext cx="10281745" cy="41305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281745">
                      <a:extLst>
                        <a:ext uri="{9D8B030D-6E8A-4147-A177-3AD203B41FA5}">
                          <a16:colId xmlns:a16="http://schemas.microsoft.com/office/drawing/2014/main" val="913625290"/>
                        </a:ext>
                      </a:extLst>
                    </a:gridCol>
                  </a:tblGrid>
                  <a:tr h="21225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9" t="-287" r="-237" b="-95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4762959"/>
                      </a:ext>
                    </a:extLst>
                  </a:tr>
                  <a:tr h="2008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59" t="-106061" r="-237" b="-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19103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96499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=0.2, 0.5, 0.8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Phase lengths = 5, 8, 10, 15</a:t>
                </a:r>
              </a:p>
              <a:p>
                <a:r>
                  <a:rPr lang="en-US" dirty="0"/>
                  <a:t>Data were drawn from SDs 1, 2, 5</a:t>
                </a:r>
              </a:p>
              <a:p>
                <a:r>
                  <a:rPr lang="en-US" dirty="0"/>
                  <a:t>Intercept Effect Size = 0.5, 1, 2, 5</a:t>
                </a:r>
              </a:p>
              <a:p>
                <a:r>
                  <a:rPr lang="en-US" dirty="0"/>
                  <a:t>Slope Effect Size = 0, 0.3, 0.5, 1</a:t>
                </a:r>
              </a:p>
              <a:p>
                <a:r>
                  <a:rPr lang="en-US" dirty="0"/>
                  <a:t>3 × 4 × 4 × 4 × 4 fully crossed design</a:t>
                </a:r>
              </a:p>
              <a:p>
                <a:r>
                  <a:rPr lang="en-US" dirty="0"/>
                  <a:t>100 reps </a:t>
                </a:r>
              </a:p>
              <a:p>
                <a:r>
                  <a:rPr lang="en-US" dirty="0"/>
                  <a:t>76800 datasets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8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2881" y="2786062"/>
            <a:ext cx="2616540" cy="27039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 medicine helps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fails to help</a:t>
            </a:r>
          </a:p>
        </p:txBody>
      </p:sp>
      <p:pic>
        <p:nvPicPr>
          <p:cNvPr id="5" name="Picture 2" descr="http://www.nature.com/polopoly_fs/7.25660.1429983862%21/image/Clin2.jpg_gen/derivatives/landscape_630/Clin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" t="14687" r="93978" b="70296"/>
          <a:stretch/>
        </p:blipFill>
        <p:spPr bwMode="auto">
          <a:xfrm>
            <a:off x="6938493" y="2397325"/>
            <a:ext cx="743420" cy="295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nature.com/polopoly_fs/7.25660.1429983862%21/image/Clin2.jpg_gen/derivatives/landscape_630/Clin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1"/>
          <a:stretch/>
        </p:blipFill>
        <p:spPr bwMode="auto">
          <a:xfrm>
            <a:off x="2152652" y="1450888"/>
            <a:ext cx="4199751" cy="450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04471" y="587968"/>
            <a:ext cx="6747715" cy="922338"/>
          </a:xfrm>
        </p:spPr>
        <p:txBody>
          <a:bodyPr/>
          <a:lstStyle/>
          <a:p>
            <a:r>
              <a:rPr lang="en-US" dirty="0">
                <a:latin typeface="+mn-lt"/>
              </a:rPr>
              <a:t>Example from Nature</a:t>
            </a:r>
          </a:p>
        </p:txBody>
      </p:sp>
    </p:spTree>
    <p:extLst>
      <p:ext uri="{BB962C8B-B14F-4D97-AF65-F5344CB8AC3E}">
        <p14:creationId xmlns:p14="http://schemas.microsoft.com/office/powerpoint/2010/main" val="28046747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/>
            </p:nvGraphicFramePr>
            <p:xfrm>
              <a:off x="2351690" y="1844566"/>
              <a:ext cx="7059295" cy="379971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059295">
                      <a:extLst>
                        <a:ext uri="{9D8B030D-6E8A-4147-A177-3AD203B41FA5}">
                          <a16:colId xmlns:a16="http://schemas.microsoft.com/office/drawing/2014/main" val="460452419"/>
                        </a:ext>
                      </a:extLst>
                    </a:gridCol>
                  </a:tblGrid>
                  <a:tr h="76698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𝑛𝑜𝑟𝑚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2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𝑖𝑛𝑡</m:t>
                                        </m:r>
                                      </m:sub>
                                      <m:sup>
                                        <m:r>
                                          <a:rPr lang="en-US" sz="2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00282928"/>
                      </a:ext>
                    </a:extLst>
                  </a:tr>
                  <a:tr h="79869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~ 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𝑛𝑜𝑟𝑚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𝑠𝑙𝑜𝑝𝑒</m:t>
                                    </m:r>
                                  </m:sub>
                                  <m:sup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2807584"/>
                      </a:ext>
                    </a:extLst>
                  </a:tr>
                  <a:tr h="7212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~ 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𝑢𝑛𝑖𝑓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0, 50</m:t>
                                    </m:r>
                                  </m:e>
                                </m:d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 2</m:t>
                                </m:r>
                              </m:oMath>
                            </m:oMathPara>
                          </a14:m>
                          <a:endParaRPr lang="en-US" sz="240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1318081"/>
                      </a:ext>
                    </a:extLst>
                  </a:tr>
                  <a:tr h="7212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2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~ 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𝑛𝑜𝑟𝑚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0, 1</m:t>
                                    </m:r>
                                  </m:e>
                                </m:d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 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69183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496"/>
                  </p:ext>
                </p:extLst>
              </p:nvPr>
            </p:nvGraphicFramePr>
            <p:xfrm>
              <a:off x="2351690" y="1844566"/>
              <a:ext cx="7059295" cy="388112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059295">
                      <a:extLst>
                        <a:ext uri="{9D8B030D-6E8A-4147-A177-3AD203B41FA5}">
                          <a16:colId xmlns:a16="http://schemas.microsoft.com/office/drawing/2014/main" val="460452419"/>
                        </a:ext>
                      </a:extLst>
                    </a:gridCol>
                  </a:tblGrid>
                  <a:tr h="991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" t="-613" r="-345" b="-292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0282928"/>
                      </a:ext>
                    </a:extLst>
                  </a:tr>
                  <a:tr h="10299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" t="-97041" r="-345" b="-1822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2807584"/>
                      </a:ext>
                    </a:extLst>
                  </a:tr>
                  <a:tr h="930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" t="-217647" r="-345" b="-10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1318081"/>
                      </a:ext>
                    </a:extLst>
                  </a:tr>
                  <a:tr h="930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86" t="-317647" r="-345" b="-13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69183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3371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DVs – RMSE and coverage rates of intercepts, slopes, both effect sizes, autocorrelations, and standard deviations</a:t>
            </a:r>
          </a:p>
          <a:p>
            <a:r>
              <a:rPr lang="en-US" dirty="0"/>
              <a:t>0-coverage rates were also calculated</a:t>
            </a:r>
          </a:p>
          <a:p>
            <a:r>
              <a:rPr lang="en-US" dirty="0"/>
              <a:t>If both </a:t>
            </a:r>
            <a:r>
              <a:rPr lang="el-GR" dirty="0"/>
              <a:t>ρ</a:t>
            </a:r>
            <a:r>
              <a:rPr lang="en-US" dirty="0"/>
              <a:t> and slope CIs contain zero…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49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68878"/>
              </p:ext>
            </p:extLst>
          </p:nvPr>
        </p:nvGraphicFramePr>
        <p:xfrm>
          <a:off x="1056290" y="517017"/>
          <a:ext cx="9616965" cy="5722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16965">
                  <a:extLst>
                    <a:ext uri="{9D8B030D-6E8A-4147-A177-3AD203B41FA5}">
                      <a16:colId xmlns:a16="http://schemas.microsoft.com/office/drawing/2014/main" val="2238103524"/>
                    </a:ext>
                  </a:extLst>
                </a:gridCol>
              </a:tblGrid>
              <a:tr h="494136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31315" algn="l"/>
                        </a:tabLst>
                      </a:pP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780308"/>
                  </a:ext>
                </a:extLst>
              </a:tr>
              <a:tr h="7815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RMSEs versus replications for all parameter estimates for the SA model. Note the scale of the y-axis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413386"/>
                  </a:ext>
                </a:extLst>
              </a:tr>
            </a:tbl>
          </a:graphicData>
        </a:graphic>
      </p:graphicFrame>
      <p:pic>
        <p:nvPicPr>
          <p:cNvPr id="819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 b="1804"/>
          <a:stretch>
            <a:fillRect/>
          </a:stretch>
        </p:blipFill>
        <p:spPr bwMode="auto">
          <a:xfrm>
            <a:off x="1497725" y="570988"/>
            <a:ext cx="8923282" cy="469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052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9231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89" y="1126722"/>
            <a:ext cx="4828300" cy="482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74F3C59C-A02F-CA7F-855B-C7D89632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24" y="1270560"/>
            <a:ext cx="4540624" cy="454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8008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9230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21" y="635050"/>
            <a:ext cx="5587900" cy="55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>
            <a:extLst>
              <a:ext uri="{FF2B5EF4-FFF2-40B4-BE49-F238E27FC236}">
                <a16:creationId xmlns:a16="http://schemas.microsoft.com/office/drawing/2014/main" id="{5218DEBC-C69E-1231-69B6-60563DEB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79" y="509538"/>
            <a:ext cx="5713412" cy="571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881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9232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5083"/>
            <a:ext cx="5927834" cy="59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A08E3090-5A8D-44FD-2E2A-EAE01EA5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" y="465082"/>
            <a:ext cx="5927833" cy="592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1471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23765"/>
              </p:ext>
            </p:extLst>
          </p:nvPr>
        </p:nvGraphicFramePr>
        <p:xfrm>
          <a:off x="740978" y="801059"/>
          <a:ext cx="10384221" cy="7192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84221">
                  <a:extLst>
                    <a:ext uri="{9D8B030D-6E8A-4147-A177-3AD203B41FA5}">
                      <a16:colId xmlns:a16="http://schemas.microsoft.com/office/drawing/2014/main" val="862148297"/>
                    </a:ext>
                  </a:extLst>
                </a:gridCol>
              </a:tblGrid>
              <a:tr h="7192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Credibility intervals of autocorrelation estimates showing shorter CIs for NS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924187"/>
                  </a:ext>
                </a:extLst>
              </a:tr>
            </a:tbl>
          </a:graphicData>
        </a:graphic>
      </p:graphicFrame>
      <p:pic>
        <p:nvPicPr>
          <p:cNvPr id="2" name="Picture 24">
            <a:extLst>
              <a:ext uri="{FF2B5EF4-FFF2-40B4-BE49-F238E27FC236}">
                <a16:creationId xmlns:a16="http://schemas.microsoft.com/office/drawing/2014/main" id="{CB08CEBA-0598-1C92-5231-566D0088F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0"/>
          <a:stretch/>
        </p:blipFill>
        <p:spPr bwMode="auto">
          <a:xfrm>
            <a:off x="1413640" y="1454070"/>
            <a:ext cx="8760467" cy="46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88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0-coverage where neither </a:t>
                </a:r>
                <a:r>
                  <a:rPr lang="el-GR" dirty="0"/>
                  <a:t>ρ</a:t>
                </a:r>
                <a:r>
                  <a:rPr lang="en-US" dirty="0"/>
                  <a:t> nor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28" y="1552902"/>
            <a:ext cx="4629807" cy="462980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2902"/>
            <a:ext cx="4608786" cy="460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48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Cases with longer time-series, large intercept effect sizes, and large autocorrelations had more correct Cis</a:t>
            </a:r>
          </a:p>
          <a:p>
            <a:r>
              <a:rPr lang="en-US" dirty="0"/>
              <a:t>Clearer data patterns are more powerful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2834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never know the “true” model</a:t>
            </a:r>
          </a:p>
          <a:p>
            <a:r>
              <a:rPr lang="en-US" dirty="0"/>
              <a:t>Do we have estimates that reasonably explain the pattern of the data?</a:t>
            </a:r>
          </a:p>
          <a:p>
            <a:r>
              <a:rPr lang="en-US" dirty="0"/>
              <a:t>Inflation of Type II error when choosing SA model</a:t>
            </a:r>
          </a:p>
          <a:p>
            <a:r>
              <a:rPr lang="en-US" dirty="0"/>
              <a:t>SA model underperforms even for time-series as large as 15 data points per phase and slope effect size of 1.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0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Another ABAB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sz="half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055568"/>
            <a:ext cx="4761704" cy="3605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Single case – within person</a:t>
                </a:r>
              </a:p>
              <a:p>
                <a:r>
                  <a:rPr lang="en-US" dirty="0"/>
                  <a:t>Each person acts as his/her own control – baseline</a:t>
                </a:r>
              </a:p>
              <a:p>
                <a:r>
                  <a:rPr lang="en-US" dirty="0"/>
                  <a:t>At least 3 distinct instances of intervention effect (</a:t>
                </a:r>
                <a:r>
                  <a:rPr lang="en-US" dirty="0" err="1"/>
                  <a:t>Kratochwill</a:t>
                </a:r>
                <a:r>
                  <a:rPr lang="en-US" dirty="0"/>
                  <a:t> et al. 2013)</a:t>
                </a:r>
              </a:p>
              <a:p>
                <a:r>
                  <a:rPr lang="en-US" dirty="0"/>
                  <a:t>Autocorrelation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2200" t="-2326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781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 and NS models are preferred over the SA model. </a:t>
            </a:r>
          </a:p>
          <a:p>
            <a:r>
              <a:rPr lang="en-US" dirty="0"/>
              <a:t>Choose a priori if the model should include slopes or autocorrelations based on theory.</a:t>
            </a:r>
          </a:p>
          <a:p>
            <a:r>
              <a:rPr lang="en-US" dirty="0"/>
              <a:t>Emphasis on CIs and coverage rates.</a:t>
            </a:r>
          </a:p>
          <a:p>
            <a:r>
              <a:rPr lang="en-US" dirty="0"/>
              <a:t>RMSE is not an absolute criterion.</a:t>
            </a:r>
          </a:p>
          <a:p>
            <a:r>
              <a:rPr lang="en-US" dirty="0"/>
              <a:t>Impact on WWC standards.</a:t>
            </a:r>
          </a:p>
          <a:p>
            <a:r>
              <a:rPr lang="en-US" dirty="0"/>
              <a:t>Effect sizes for slopes.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1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only the beginning of Bayesian</a:t>
            </a:r>
          </a:p>
          <a:p>
            <a:r>
              <a:rPr lang="en-US" dirty="0"/>
              <a:t>Work needs to be done on priors – sensitivity analysis</a:t>
            </a:r>
          </a:p>
          <a:p>
            <a:r>
              <a:rPr lang="en-US" dirty="0"/>
              <a:t>See priors as a source of including qualitative information and not as a nuisance</a:t>
            </a:r>
          </a:p>
          <a:p>
            <a:r>
              <a:rPr lang="en-US" dirty="0"/>
              <a:t>Often difficult to convince reviewers – sensitivity analysis</a:t>
            </a:r>
          </a:p>
          <a:p>
            <a:r>
              <a:rPr lang="en-US" dirty="0"/>
              <a:t>Future work: the conundrum of autocorrelation -&gt; scale of the data -&gt; rate ratio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only the beginning of Bayesian</a:t>
            </a:r>
          </a:p>
          <a:p>
            <a:r>
              <a:rPr lang="en-US" dirty="0"/>
              <a:t>Work needs to be done on priors – sensitivity analysis</a:t>
            </a:r>
          </a:p>
          <a:p>
            <a:r>
              <a:rPr lang="en-US" dirty="0"/>
              <a:t>See priors as a source of including qualitative information and not as a nuisance</a:t>
            </a:r>
          </a:p>
          <a:p>
            <a:r>
              <a:rPr lang="en-US" dirty="0"/>
              <a:t>Often difficult to convince reviewers – sensitivity analysis</a:t>
            </a:r>
          </a:p>
          <a:p>
            <a:r>
              <a:rPr lang="en-US" dirty="0"/>
              <a:t>Future work: the conundrum of autocorrelation -&gt; scale of the data -&gt; rate ratio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Natesan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F9207-F8B9-4307-A9AD-7F65BD78114D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2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D738-FCFA-E1E4-EF52-D81EEF35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9B538-B0B2-E8A9-FCAA-D2C9F96B3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pnbatley@gmail.com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09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sz="half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47" y="1853693"/>
            <a:ext cx="5835316" cy="44181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0158" y="2067912"/>
            <a:ext cx="12031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FF0000"/>
                </a:solidFill>
              </a:rPr>
              <a:t>Baseline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8306" y="4492275"/>
            <a:ext cx="15701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Intervention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7006" y="1395033"/>
            <a:ext cx="14931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FF0000"/>
                </a:solidFill>
              </a:rPr>
              <a:t>Return to Baseline</a:t>
            </a:r>
          </a:p>
        </p:txBody>
      </p:sp>
      <p:sp>
        <p:nvSpPr>
          <p:cNvPr id="10" name="Curved Right Arrow 9"/>
          <p:cNvSpPr/>
          <p:nvPr/>
        </p:nvSpPr>
        <p:spPr>
          <a:xfrm rot="16200000" flipH="1">
            <a:off x="5179276" y="1600741"/>
            <a:ext cx="756200" cy="2171279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rot="5400000" flipH="1" flipV="1">
            <a:off x="5880325" y="4711090"/>
            <a:ext cx="756200" cy="2171279"/>
          </a:xfrm>
          <a:prstGeom prst="curv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23910" y="3152365"/>
            <a:ext cx="157012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accent1">
                    <a:lumMod val="50000"/>
                  </a:schemeClr>
                </a:solidFill>
              </a:rPr>
              <a:t>Replication of Intervention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75231" y="3151128"/>
            <a:ext cx="1596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Causality</a:t>
            </a:r>
          </a:p>
        </p:txBody>
      </p:sp>
    </p:spTree>
    <p:extLst>
      <p:ext uri="{BB962C8B-B14F-4D97-AF65-F5344CB8AC3E}">
        <p14:creationId xmlns:p14="http://schemas.microsoft.com/office/powerpoint/2010/main" val="234811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6257</TotalTime>
  <Words>2143</Words>
  <Application>Microsoft Macintosh PowerPoint</Application>
  <PresentationFormat>Widescreen</PresentationFormat>
  <Paragraphs>411</Paragraphs>
  <Slides>83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Times New Roman</vt:lpstr>
      <vt:lpstr>Office Theme</vt:lpstr>
      <vt:lpstr>When you go small, go Bayes!</vt:lpstr>
      <vt:lpstr>Disclaimers</vt:lpstr>
      <vt:lpstr>Single case or n-of-1 designs</vt:lpstr>
      <vt:lpstr>The ABAB Design</vt:lpstr>
      <vt:lpstr>The Multiple Baseline Design </vt:lpstr>
      <vt:lpstr>Applications</vt:lpstr>
      <vt:lpstr>Example from Nature</vt:lpstr>
      <vt:lpstr>Another ABAB</vt:lpstr>
      <vt:lpstr>PowerPoint Presentation</vt:lpstr>
      <vt:lpstr>Visual Analysis of SCDs</vt:lpstr>
      <vt:lpstr>Statistical Analysis in SCDs</vt:lpstr>
      <vt:lpstr>Problems with Statistical Analysis of SCDs</vt:lpstr>
      <vt:lpstr>Why Bayesian?</vt:lpstr>
      <vt:lpstr>WWC Standards</vt:lpstr>
      <vt:lpstr>Technical documentation</vt:lpstr>
      <vt:lpstr>Technical documentation</vt:lpstr>
      <vt:lpstr>Technical documentation</vt:lpstr>
      <vt:lpstr>This workshop</vt:lpstr>
      <vt:lpstr>Immediacy</vt:lpstr>
      <vt:lpstr>Which graph is correct?</vt:lpstr>
      <vt:lpstr>Which graph is correct?</vt:lpstr>
      <vt:lpstr>Bayesian Unknown Change-point Model (BUCP)</vt:lpstr>
      <vt:lpstr>Method</vt:lpstr>
      <vt:lpstr>Model</vt:lpstr>
      <vt:lpstr>Model</vt:lpstr>
      <vt:lpstr>Model</vt:lpstr>
      <vt:lpstr>Model</vt:lpstr>
      <vt:lpstr>Model</vt:lpstr>
      <vt:lpstr>Example</vt:lpstr>
      <vt:lpstr>Simulation (Natesan &amp; Hedges, 2017)</vt:lpstr>
      <vt:lpstr>Simulation (Natesan &amp; Hedges, 2017)</vt:lpstr>
      <vt:lpstr>Large Posterior SD</vt:lpstr>
      <vt:lpstr>Large Posterior SD</vt:lpstr>
      <vt:lpstr>Results</vt:lpstr>
      <vt:lpstr>Laski et al (1988)</vt:lpstr>
      <vt:lpstr>PowerPoint Presentation</vt:lpstr>
      <vt:lpstr>PowerPoint Presentation</vt:lpstr>
      <vt:lpstr>PowerPoint Presentation</vt:lpstr>
      <vt:lpstr>PowerPoint Presentation</vt:lpstr>
      <vt:lpstr>Posterior densities</vt:lpstr>
      <vt:lpstr>Chicken and egg problem</vt:lpstr>
      <vt:lpstr>Chicken and egg problem</vt:lpstr>
      <vt:lpstr>In sum…</vt:lpstr>
      <vt:lpstr>PowerPoint Presentation</vt:lpstr>
      <vt:lpstr>Other distribution types and challenges</vt:lpstr>
      <vt:lpstr>Demonstration</vt:lpstr>
      <vt:lpstr>Demonstration</vt:lpstr>
      <vt:lpstr>AB dataset</vt:lpstr>
      <vt:lpstr>AB dataset</vt:lpstr>
      <vt:lpstr>MBD</vt:lpstr>
      <vt:lpstr>MBD</vt:lpstr>
      <vt:lpstr>MBD</vt:lpstr>
      <vt:lpstr>MBD</vt:lpstr>
      <vt:lpstr>MBD</vt:lpstr>
      <vt:lpstr>Model complexity and selection</vt:lpstr>
      <vt:lpstr>Model complexity in SCEDs</vt:lpstr>
      <vt:lpstr>Model complexity in SCEDs</vt:lpstr>
      <vt:lpstr>Model complexity in SCEDs</vt:lpstr>
      <vt:lpstr>Model complexity in SCEDs</vt:lpstr>
      <vt:lpstr>         Levels only         vs   Levels and slopes</vt:lpstr>
      <vt:lpstr>Big question</vt:lpstr>
      <vt:lpstr>PowerPoint Presentation</vt:lpstr>
      <vt:lpstr>Model</vt:lpstr>
      <vt:lpstr>Full Model (SA)</vt:lpstr>
      <vt:lpstr>Intercepts only Model (IO)</vt:lpstr>
      <vt:lpstr>Slopes and Intercepts only (SI)</vt:lpstr>
      <vt:lpstr>No Slopes Model (NS)</vt:lpstr>
      <vt:lpstr>Intercept (〖ES〗_1) and Slope (〖ES〗_2  ) Effect Sizes</vt:lpstr>
      <vt:lpstr>Simulation</vt:lpstr>
      <vt:lpstr>Priors</vt:lpstr>
      <vt:lpstr>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0-coverage where neither ρ nor β_22 = 0</vt:lpstr>
      <vt:lpstr>More Results</vt:lpstr>
      <vt:lpstr>Conclusion</vt:lpstr>
      <vt:lpstr>Conclusion</vt:lpstr>
      <vt:lpstr>Take-home messages</vt:lpstr>
      <vt:lpstr>Take-home messages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you go small, go Bayes!</dc:title>
  <dc:creator>Natesan Batley, Prathiba</dc:creator>
  <cp:lastModifiedBy>Natesan Batley, Prathiba</cp:lastModifiedBy>
  <cp:revision>27</cp:revision>
  <dcterms:created xsi:type="dcterms:W3CDTF">2023-04-19T17:36:49Z</dcterms:created>
  <dcterms:modified xsi:type="dcterms:W3CDTF">2023-04-26T14:15:43Z</dcterms:modified>
</cp:coreProperties>
</file>